
<file path=[Content_Types].xml><?xml version="1.0" encoding="utf-8"?>
<Types xmlns="http://schemas.openxmlformats.org/package/2006/content-types">
  <Default Extension="bin" ContentType="application/vnd.openxmlformats-officedocument.presentationml.printerSetting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diagrams/data1.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1.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77.xml" ContentType="application/vnd.openxmlformats-officedocument.presentationml.slide+xml"/>
  <Override PartName="/ppt/slides/slide45.xml" ContentType="application/vnd.openxmlformats-officedocument.presentationml.slide+xml"/>
  <Override PartName="/ppt/slides/slide47.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46.xml" ContentType="application/vnd.openxmlformats-officedocument.presentationml.slide+xml"/>
  <Override PartName="/ppt/slides/slide69.xml" ContentType="application/vnd.openxmlformats-officedocument.presentationml.slide+xml"/>
  <Override PartName="/ppt/slides/slide67.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68.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57.xml" ContentType="application/vnd.openxmlformats-officedocument.presentationml.slide+xml"/>
  <Override PartName="/ppt/slides/slide63.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48.xml" ContentType="application/vnd.openxmlformats-officedocument.presentationml.notesSlide+xml"/>
  <Override PartName="/ppt/notesSlides/notesSlide32.xml" ContentType="application/vnd.openxmlformats-officedocument.presentationml.notesSlide+xml"/>
  <Override PartName="/ppt/notesSlides/notesSlide50.xml" ContentType="application/vnd.openxmlformats-officedocument.presentationml.notesSlide+xml"/>
  <Override PartName="/ppt/notesSlides/notesSlide69.xml" ContentType="application/vnd.openxmlformats-officedocument.presentationml.notesSlide+xml"/>
  <Override PartName="/ppt/notesSlides/notesSlide68.xml" ContentType="application/vnd.openxmlformats-officedocument.presentationml.notesSlide+xml"/>
  <Override PartName="/ppt/notesSlides/notesSlide67.xml" ContentType="application/vnd.openxmlformats-officedocument.presentationml.notesSlide+xml"/>
  <Override PartName="/ppt/notesSlides/notesSlide66.xml" ContentType="application/vnd.openxmlformats-officedocument.presentationml.notesSlide+xml"/>
  <Override PartName="/ppt/notesSlides/notesSlide65.xml" ContentType="application/vnd.openxmlformats-officedocument.presentationml.notesSlide+xml"/>
  <Override PartName="/ppt/notesSlides/notesSlide64.xml" ContentType="application/vnd.openxmlformats-officedocument.presentationml.notesSlide+xml"/>
  <Override PartName="/ppt/notesSlides/notesSlide63.xml" ContentType="application/vnd.openxmlformats-officedocument.presentationml.notesSlide+xml"/>
  <Override PartName="/ppt/notesSlides/notesSlide62.xml" ContentType="application/vnd.openxmlformats-officedocument.presentationml.notesSlide+xml"/>
  <Override PartName="/ppt/notesSlides/notesSlide61.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49.xml" ContentType="application/vnd.openxmlformats-officedocument.presentationml.notesSlide+xml"/>
  <Override PartName="/ppt/notesSlides/notesSlide81.xml" ContentType="application/vnd.openxmlformats-officedocument.presentationml.notesSlide+xml"/>
  <Override PartName="/ppt/notesSlides/notesSlide80.xml" ContentType="application/vnd.openxmlformats-officedocument.presentationml.notesSlide+xml"/>
  <Override PartName="/ppt/notesSlides/notesSlide79.xml" ContentType="application/vnd.openxmlformats-officedocument.presentationml.notesSlide+xml"/>
  <Override PartName="/ppt/notesSlides/notesSlide78.xml" ContentType="application/vnd.openxmlformats-officedocument.presentationml.notesSlide+xml"/>
  <Override PartName="/ppt/notesSlides/notesSlide77.xml" ContentType="application/vnd.openxmlformats-officedocument.presentationml.notesSlide+xml"/>
  <Override PartName="/ppt/notesSlides/notesSlide76.xml" ContentType="application/vnd.openxmlformats-officedocument.presentationml.notesSlide+xml"/>
  <Override PartName="/ppt/notesSlides/notesSlide75.xml" ContentType="application/vnd.openxmlformats-officedocument.presentationml.notesSlide+xml"/>
  <Override PartName="/ppt/notesSlides/notesSlide74.xml" ContentType="application/vnd.openxmlformats-officedocument.presentationml.notesSlide+xml"/>
  <Override PartName="/ppt/notesSlides/notesSlide73.xml" ContentType="application/vnd.openxmlformats-officedocument.presentationml.notesSlide+xml"/>
  <Override PartName="/ppt/notesSlides/notesSlide60.xml" ContentType="application/vnd.openxmlformats-officedocument.presentationml.notesSlide+xml"/>
  <Override PartName="/ppt/notesSlides/notesSlide72.xml" ContentType="application/vnd.openxmlformats-officedocument.presentationml.notesSlide+xml"/>
  <Override PartName="/ppt/notesSlides/notesSlide59.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2.xml" ContentType="application/vnd.openxmlformats-officedocument.presentationml.notesSlide+xml"/>
  <Override PartName="/ppt/notesSlides/notesSlide55.xml" ContentType="application/vnd.openxmlformats-officedocument.presentationml.notesSlide+xml"/>
  <Override PartName="/ppt/notesSlides/notesSlide51.xml" ContentType="application/vnd.openxmlformats-officedocument.presentationml.notesSlide+xml"/>
  <Override PartName="/ppt/notesSlides/notesSlide53.xml" ContentType="application/vnd.openxmlformats-officedocument.presentationml.notesSlide+xml"/>
  <Override PartName="/ppt/notesSlides/notesSlide58.xml" ContentType="application/vnd.openxmlformats-officedocument.presentationml.notesSlide+xml"/>
  <Override PartName="/ppt/notesSlides/notesSlide54.xml" ContentType="application/vnd.openxmlformats-officedocument.presentationml.notesSlid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1.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diagrams/quickStyle2.xml" ContentType="application/vnd.openxmlformats-officedocument.drawingml.diagramStyle+xml"/>
  <Override PartName="/ppt/diagrams/layout2.xml" ContentType="application/vnd.openxmlformats-officedocument.drawingml.diagramLayout+xml"/>
  <Override PartName="/ppt/diagrams/colors2.xml" ContentType="application/vnd.openxmlformats-officedocument.drawingml.diagramColors+xml"/>
  <Override PartName="/ppt/diagrams/drawing2.xml" ContentType="application/vnd.ms-office.drawingml.diagramDrawing+xml"/>
  <Override PartName="/ppt/charts/chart2.xml" ContentType="application/vnd.openxmlformats-officedocument.drawingml.chart+xml"/>
  <Override PartName="/ppt/charts/chart1.xml" ContentType="application/vnd.openxmlformats-officedocument.drawingml.chart+xml"/>
  <Override PartName="/ppt/diagrams/colors1.xml" ContentType="application/vnd.openxmlformats-officedocument.drawingml.diagramColors+xml"/>
  <Override PartName="/ppt/diagrams/drawing1.xml" ContentType="application/vnd.ms-office.drawingml.diagramDrawing+xml"/>
  <Override PartName="/ppt/diagrams/quickStyle1.xml" ContentType="application/vnd.openxmlformats-officedocument.drawingml.diagramStyle+xml"/>
  <Override PartName="/ppt/diagrams/layout1.xml" ContentType="application/vnd.openxmlformats-officedocument.drawingml.diagramLayout+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59" r:id="rId1"/>
  </p:sldMasterIdLst>
  <p:notesMasterIdLst>
    <p:notesMasterId r:id="rId92"/>
  </p:notesMasterIdLst>
  <p:handoutMasterIdLst>
    <p:handoutMasterId r:id="rId93"/>
  </p:handoutMasterIdLst>
  <p:sldIdLst>
    <p:sldId id="911" r:id="rId2"/>
    <p:sldId id="485" r:id="rId3"/>
    <p:sldId id="486" r:id="rId4"/>
    <p:sldId id="705" r:id="rId5"/>
    <p:sldId id="825" r:id="rId6"/>
    <p:sldId id="826" r:id="rId7"/>
    <p:sldId id="827" r:id="rId8"/>
    <p:sldId id="828" r:id="rId9"/>
    <p:sldId id="829" r:id="rId10"/>
    <p:sldId id="830" r:id="rId11"/>
    <p:sldId id="831" r:id="rId12"/>
    <p:sldId id="832" r:id="rId13"/>
    <p:sldId id="833" r:id="rId14"/>
    <p:sldId id="834" r:id="rId15"/>
    <p:sldId id="840" r:id="rId16"/>
    <p:sldId id="841" r:id="rId17"/>
    <p:sldId id="842" r:id="rId18"/>
    <p:sldId id="839" r:id="rId19"/>
    <p:sldId id="843" r:id="rId20"/>
    <p:sldId id="909" r:id="rId21"/>
    <p:sldId id="837" r:id="rId22"/>
    <p:sldId id="713" r:id="rId23"/>
    <p:sldId id="822" r:id="rId24"/>
    <p:sldId id="813" r:id="rId25"/>
    <p:sldId id="814" r:id="rId26"/>
    <p:sldId id="815" r:id="rId27"/>
    <p:sldId id="816" r:id="rId28"/>
    <p:sldId id="819" r:id="rId29"/>
    <p:sldId id="820" r:id="rId30"/>
    <p:sldId id="821" r:id="rId31"/>
    <p:sldId id="817" r:id="rId32"/>
    <p:sldId id="836" r:id="rId33"/>
    <p:sldId id="844" r:id="rId34"/>
    <p:sldId id="845" r:id="rId35"/>
    <p:sldId id="846" r:id="rId36"/>
    <p:sldId id="847" r:id="rId37"/>
    <p:sldId id="848" r:id="rId38"/>
    <p:sldId id="849" r:id="rId39"/>
    <p:sldId id="850" r:id="rId40"/>
    <p:sldId id="852" r:id="rId41"/>
    <p:sldId id="851" r:id="rId42"/>
    <p:sldId id="853" r:id="rId43"/>
    <p:sldId id="855" r:id="rId44"/>
    <p:sldId id="854" r:id="rId45"/>
    <p:sldId id="856" r:id="rId46"/>
    <p:sldId id="857" r:id="rId47"/>
    <p:sldId id="858" r:id="rId48"/>
    <p:sldId id="859" r:id="rId49"/>
    <p:sldId id="860" r:id="rId50"/>
    <p:sldId id="861" r:id="rId51"/>
    <p:sldId id="862" r:id="rId52"/>
    <p:sldId id="863" r:id="rId53"/>
    <p:sldId id="864" r:id="rId54"/>
    <p:sldId id="866" r:id="rId55"/>
    <p:sldId id="867" r:id="rId56"/>
    <p:sldId id="868" r:id="rId57"/>
    <p:sldId id="869" r:id="rId58"/>
    <p:sldId id="870" r:id="rId59"/>
    <p:sldId id="871" r:id="rId60"/>
    <p:sldId id="873" r:id="rId61"/>
    <p:sldId id="874" r:id="rId62"/>
    <p:sldId id="875" r:id="rId63"/>
    <p:sldId id="876" r:id="rId64"/>
    <p:sldId id="886" r:id="rId65"/>
    <p:sldId id="878" r:id="rId66"/>
    <p:sldId id="912" r:id="rId67"/>
    <p:sldId id="913" r:id="rId68"/>
    <p:sldId id="914" r:id="rId69"/>
    <p:sldId id="915" r:id="rId70"/>
    <p:sldId id="916" r:id="rId71"/>
    <p:sldId id="917" r:id="rId72"/>
    <p:sldId id="918" r:id="rId73"/>
    <p:sldId id="919" r:id="rId74"/>
    <p:sldId id="920" r:id="rId75"/>
    <p:sldId id="921" r:id="rId76"/>
    <p:sldId id="922" r:id="rId77"/>
    <p:sldId id="923" r:id="rId78"/>
    <p:sldId id="924" r:id="rId79"/>
    <p:sldId id="925" r:id="rId80"/>
    <p:sldId id="927" r:id="rId81"/>
    <p:sldId id="928" r:id="rId82"/>
    <p:sldId id="929" r:id="rId83"/>
    <p:sldId id="930" r:id="rId84"/>
    <p:sldId id="931" r:id="rId85"/>
    <p:sldId id="932" r:id="rId86"/>
    <p:sldId id="933" r:id="rId87"/>
    <p:sldId id="935" r:id="rId88"/>
    <p:sldId id="936" r:id="rId89"/>
    <p:sldId id="937" r:id="rId90"/>
    <p:sldId id="910" r:id="rId91"/>
  </p:sldIdLst>
  <p:sldSz cx="9144000" cy="5715000" type="screen16x10"/>
  <p:notesSz cx="6881813" cy="92964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E00"/>
    <a:srgbClr val="006600"/>
    <a:srgbClr val="FF00FF"/>
    <a:srgbClr val="00D900"/>
    <a:srgbClr val="377B71"/>
    <a:srgbClr val="479B8F"/>
    <a:srgbClr val="FFFFCC"/>
    <a:srgbClr val="FFE2C5"/>
    <a:srgbClr val="5F5F5F"/>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87526" autoAdjust="0"/>
  </p:normalViewPr>
  <p:slideViewPr>
    <p:cSldViewPr>
      <p:cViewPr>
        <p:scale>
          <a:sx n="99" d="100"/>
          <a:sy n="99" d="100"/>
        </p:scale>
        <p:origin x="-456" y="-80"/>
      </p:cViewPr>
      <p:guideLst>
        <p:guide orient="horz" pos="1800"/>
        <p:guide pos="2880"/>
      </p:guideLst>
    </p:cSldViewPr>
  </p:slideViewPr>
  <p:outlineViewPr>
    <p:cViewPr>
      <p:scale>
        <a:sx n="33" d="100"/>
        <a:sy n="33" d="100"/>
      </p:scale>
      <p:origin x="0" y="34728"/>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2652" y="-102"/>
      </p:cViewPr>
      <p:guideLst>
        <p:guide orient="horz" pos="2928"/>
        <p:guide pos="2167"/>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printerSettings" Target="printerSettings/printerSettings1.bin"/><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99" Type="http://schemas.openxmlformats.org/officeDocument/2006/relationships/customXml" Target="../customXml/item1.xml"/><Relationship Id="rId101"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 Id="rId98" Type="http://schemas.openxmlformats.org/officeDocument/2006/relationships/tableStyles" Target="tableStyles.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a:t>Loading time for 100 </a:t>
            </a:r>
            <a:r>
              <a:rPr lang="en-US" dirty="0" err="1" smtClean="0"/>
              <a:t>KBytes</a:t>
            </a:r>
            <a:r>
              <a:rPr lang="en-US" dirty="0" smtClean="0"/>
              <a:t> </a:t>
            </a:r>
            <a:r>
              <a:rPr lang="en-US" dirty="0"/>
              <a:t>(in seconds)</a:t>
            </a:r>
          </a:p>
        </c:rich>
      </c:tx>
      <c:layout/>
      <c:overlay val="0"/>
    </c:title>
    <c:autoTitleDeleted val="0"/>
    <c:plotArea>
      <c:layout/>
      <c:barChart>
        <c:barDir val="col"/>
        <c:grouping val="clustered"/>
        <c:varyColors val="0"/>
        <c:ser>
          <c:idx val="0"/>
          <c:order val="0"/>
          <c:tx>
            <c:strRef>
              <c:f>Sheet1!$C$12</c:f>
              <c:strCache>
                <c:ptCount val="1"/>
                <c:pt idx="0">
                  <c:v>Loading time (in seconds)</c:v>
                </c:pt>
              </c:strCache>
            </c:strRef>
          </c:tx>
          <c:invertIfNegative val="0"/>
          <c:dLbls>
            <c:numFmt formatCode="0" sourceLinked="0"/>
            <c:showLegendKey val="0"/>
            <c:showVal val="1"/>
            <c:showCatName val="0"/>
            <c:showSerName val="0"/>
            <c:showPercent val="0"/>
            <c:showBubbleSize val="0"/>
            <c:showLeaderLines val="0"/>
          </c:dLbls>
          <c:cat>
            <c:strRef>
              <c:f>Sheet1!$B$13:$B$17</c:f>
              <c:strCache>
                <c:ptCount val="5"/>
                <c:pt idx="0">
                  <c:v>10 Kbit/s</c:v>
                </c:pt>
                <c:pt idx="1">
                  <c:v>56 Kbit/s</c:v>
                </c:pt>
                <c:pt idx="2">
                  <c:v>128 Kbit/s</c:v>
                </c:pt>
                <c:pt idx="3">
                  <c:v>512 Kbit/s</c:v>
                </c:pt>
                <c:pt idx="4">
                  <c:v>1024 Kbit/s</c:v>
                </c:pt>
              </c:strCache>
            </c:strRef>
          </c:cat>
          <c:val>
            <c:numRef>
              <c:f>Sheet1!$C$13:$C$17</c:f>
              <c:numCache>
                <c:formatCode>General</c:formatCode>
                <c:ptCount val="5"/>
                <c:pt idx="0">
                  <c:v>80.0</c:v>
                </c:pt>
                <c:pt idx="1">
                  <c:v>14.2857142857143</c:v>
                </c:pt>
                <c:pt idx="2">
                  <c:v>6.25</c:v>
                </c:pt>
                <c:pt idx="3">
                  <c:v>1.5625</c:v>
                </c:pt>
                <c:pt idx="4">
                  <c:v>0.78125</c:v>
                </c:pt>
              </c:numCache>
            </c:numRef>
          </c:val>
        </c:ser>
        <c:dLbls>
          <c:showLegendKey val="0"/>
          <c:showVal val="1"/>
          <c:showCatName val="0"/>
          <c:showSerName val="0"/>
          <c:showPercent val="0"/>
          <c:showBubbleSize val="0"/>
        </c:dLbls>
        <c:gapWidth val="150"/>
        <c:axId val="-2021564760"/>
        <c:axId val="-2019075416"/>
      </c:barChart>
      <c:catAx>
        <c:axId val="-2021564760"/>
        <c:scaling>
          <c:orientation val="minMax"/>
        </c:scaling>
        <c:delete val="0"/>
        <c:axPos val="b"/>
        <c:majorTickMark val="out"/>
        <c:minorTickMark val="none"/>
        <c:tickLblPos val="nextTo"/>
        <c:crossAx val="-2019075416"/>
        <c:crosses val="autoZero"/>
        <c:auto val="1"/>
        <c:lblAlgn val="ctr"/>
        <c:lblOffset val="100"/>
        <c:noMultiLvlLbl val="0"/>
      </c:catAx>
      <c:valAx>
        <c:axId val="-2019075416"/>
        <c:scaling>
          <c:orientation val="minMax"/>
        </c:scaling>
        <c:delete val="1"/>
        <c:axPos val="l"/>
        <c:majorGridlines/>
        <c:numFmt formatCode="General" sourceLinked="1"/>
        <c:majorTickMark val="out"/>
        <c:minorTickMark val="none"/>
        <c:tickLblPos val="nextTo"/>
        <c:crossAx val="-2021564760"/>
        <c:crosses val="autoZero"/>
        <c:crossBetween val="between"/>
      </c:valAx>
    </c:plotArea>
    <c:plotVisOnly val="1"/>
    <c:dispBlanksAs val="gap"/>
    <c:showDLblsOverMax val="0"/>
  </c:chart>
  <c:txPr>
    <a:bodyPr/>
    <a:lstStyle/>
    <a:p>
      <a:pPr>
        <a:defRPr sz="20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Latency per call </a:t>
            </a:r>
            <a:r>
              <a:rPr lang="en-US" dirty="0"/>
              <a:t>(in milliseconds)</a:t>
            </a:r>
          </a:p>
        </c:rich>
      </c:tx>
      <c:layout/>
      <c:overlay val="0"/>
    </c:title>
    <c:autoTitleDeleted val="0"/>
    <c:plotArea>
      <c:layout/>
      <c:barChart>
        <c:barDir val="col"/>
        <c:grouping val="clustered"/>
        <c:varyColors val="0"/>
        <c:ser>
          <c:idx val="0"/>
          <c:order val="0"/>
          <c:tx>
            <c:strRef>
              <c:f>Sheet1!$C$42</c:f>
              <c:strCache>
                <c:ptCount val="1"/>
                <c:pt idx="0">
                  <c:v>Min</c:v>
                </c:pt>
              </c:strCache>
            </c:strRef>
          </c:tx>
          <c:invertIfNegative val="0"/>
          <c:cat>
            <c:strRef>
              <c:f>Sheet1!$B$43:$B$46</c:f>
              <c:strCache>
                <c:ptCount val="4"/>
                <c:pt idx="0">
                  <c:v>GPRS</c:v>
                </c:pt>
                <c:pt idx="1">
                  <c:v>EDGE</c:v>
                </c:pt>
                <c:pt idx="2">
                  <c:v>3G</c:v>
                </c:pt>
                <c:pt idx="3">
                  <c:v>HSDPA</c:v>
                </c:pt>
              </c:strCache>
            </c:strRef>
          </c:cat>
          <c:val>
            <c:numRef>
              <c:f>Sheet1!$C$43:$C$46</c:f>
              <c:numCache>
                <c:formatCode>General</c:formatCode>
                <c:ptCount val="4"/>
                <c:pt idx="0">
                  <c:v>600.0</c:v>
                </c:pt>
                <c:pt idx="1">
                  <c:v>300.0</c:v>
                </c:pt>
                <c:pt idx="2">
                  <c:v>100.0</c:v>
                </c:pt>
                <c:pt idx="3">
                  <c:v>50.0</c:v>
                </c:pt>
              </c:numCache>
            </c:numRef>
          </c:val>
        </c:ser>
        <c:ser>
          <c:idx val="1"/>
          <c:order val="1"/>
          <c:tx>
            <c:strRef>
              <c:f>Sheet1!$D$42</c:f>
              <c:strCache>
                <c:ptCount val="1"/>
                <c:pt idx="0">
                  <c:v>Max</c:v>
                </c:pt>
              </c:strCache>
            </c:strRef>
          </c:tx>
          <c:invertIfNegative val="0"/>
          <c:cat>
            <c:strRef>
              <c:f>Sheet1!$B$43:$B$46</c:f>
              <c:strCache>
                <c:ptCount val="4"/>
                <c:pt idx="0">
                  <c:v>GPRS</c:v>
                </c:pt>
                <c:pt idx="1">
                  <c:v>EDGE</c:v>
                </c:pt>
                <c:pt idx="2">
                  <c:v>3G</c:v>
                </c:pt>
                <c:pt idx="3">
                  <c:v>HSDPA</c:v>
                </c:pt>
              </c:strCache>
            </c:strRef>
          </c:cat>
          <c:val>
            <c:numRef>
              <c:f>Sheet1!$D$43:$D$46</c:f>
              <c:numCache>
                <c:formatCode>General</c:formatCode>
                <c:ptCount val="4"/>
                <c:pt idx="0">
                  <c:v>700.0</c:v>
                </c:pt>
                <c:pt idx="1">
                  <c:v>500.0</c:v>
                </c:pt>
                <c:pt idx="2">
                  <c:v>300.0</c:v>
                </c:pt>
                <c:pt idx="3">
                  <c:v>150.0</c:v>
                </c:pt>
              </c:numCache>
            </c:numRef>
          </c:val>
        </c:ser>
        <c:dLbls>
          <c:showLegendKey val="0"/>
          <c:showVal val="1"/>
          <c:showCatName val="0"/>
          <c:showSerName val="0"/>
          <c:showPercent val="0"/>
          <c:showBubbleSize val="0"/>
        </c:dLbls>
        <c:gapWidth val="150"/>
        <c:axId val="-2038219624"/>
        <c:axId val="-2038221208"/>
      </c:barChart>
      <c:catAx>
        <c:axId val="-2038219624"/>
        <c:scaling>
          <c:orientation val="minMax"/>
        </c:scaling>
        <c:delete val="0"/>
        <c:axPos val="b"/>
        <c:majorTickMark val="out"/>
        <c:minorTickMark val="none"/>
        <c:tickLblPos val="nextTo"/>
        <c:crossAx val="-2038221208"/>
        <c:crosses val="autoZero"/>
        <c:auto val="1"/>
        <c:lblAlgn val="ctr"/>
        <c:lblOffset val="100"/>
        <c:noMultiLvlLbl val="0"/>
      </c:catAx>
      <c:valAx>
        <c:axId val="-2038221208"/>
        <c:scaling>
          <c:orientation val="minMax"/>
        </c:scaling>
        <c:delete val="1"/>
        <c:axPos val="l"/>
        <c:majorGridlines/>
        <c:numFmt formatCode="General" sourceLinked="1"/>
        <c:majorTickMark val="out"/>
        <c:minorTickMark val="none"/>
        <c:tickLblPos val="nextTo"/>
        <c:crossAx val="-2038219624"/>
        <c:crosses val="autoZero"/>
        <c:crossBetween val="between"/>
      </c:valAx>
    </c:plotArea>
    <c:legend>
      <c:legendPos val="r"/>
      <c:layout/>
      <c:overlay val="0"/>
    </c:legend>
    <c:plotVisOnly val="1"/>
    <c:dispBlanksAs val="gap"/>
    <c:showDLblsOverMax val="0"/>
  </c:chart>
  <c:txPr>
    <a:bodyPr/>
    <a:lstStyle/>
    <a:p>
      <a:pPr>
        <a:defRPr sz="20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3E8564-8C0D-4207-972A-E61541FB0532}" type="doc">
      <dgm:prSet loTypeId="urn:microsoft.com/office/officeart/2005/8/layout/chevron2" loCatId="list" qsTypeId="urn:microsoft.com/office/officeart/2005/8/quickstyle/simple5" qsCatId="simple" csTypeId="urn:microsoft.com/office/officeart/2005/8/colors/accent2_2" csCatId="accent2" phldr="1"/>
      <dgm:spPr/>
      <dgm:t>
        <a:bodyPr/>
        <a:lstStyle/>
        <a:p>
          <a:endParaRPr lang="fr-FR"/>
        </a:p>
      </dgm:t>
    </dgm:pt>
    <dgm:pt modelId="{B4FD2E32-EF62-4911-B0F8-34BF5CB4FC8E}">
      <dgm:prSet phldrT="[Texte]" custT="1">
        <dgm:style>
          <a:lnRef idx="0">
            <a:schemeClr val="accent1"/>
          </a:lnRef>
          <a:fillRef idx="3">
            <a:schemeClr val="accent1"/>
          </a:fillRef>
          <a:effectRef idx="3">
            <a:schemeClr val="accent1"/>
          </a:effectRef>
          <a:fontRef idx="minor">
            <a:schemeClr val="lt1"/>
          </a:fontRef>
        </dgm:style>
      </dgm:prSet>
      <dgm:spPr/>
      <dgm:t>
        <a:bodyPr/>
        <a:lstStyle/>
        <a:p>
          <a:r>
            <a:rPr lang="fr-FR" sz="2200" dirty="0" smtClean="0"/>
            <a:t>1997</a:t>
          </a:r>
          <a:endParaRPr lang="fr-FR" sz="1700" dirty="0"/>
        </a:p>
      </dgm:t>
    </dgm:pt>
    <dgm:pt modelId="{3128175A-8D01-4C51-A2B1-FEE2DB3FD0D7}" type="parTrans" cxnId="{BE2E1E5F-196F-493A-AAB3-4FA4B8998883}">
      <dgm:prSet/>
      <dgm:spPr/>
      <dgm:t>
        <a:bodyPr/>
        <a:lstStyle/>
        <a:p>
          <a:endParaRPr lang="fr-FR"/>
        </a:p>
      </dgm:t>
    </dgm:pt>
    <dgm:pt modelId="{3070794B-41CD-4325-A928-DAD231D395F3}" type="sibTrans" cxnId="{BE2E1E5F-196F-493A-AAB3-4FA4B8998883}">
      <dgm:prSet/>
      <dgm:spPr/>
      <dgm:t>
        <a:bodyPr/>
        <a:lstStyle/>
        <a:p>
          <a:endParaRPr lang="fr-FR"/>
        </a:p>
      </dgm:t>
    </dgm:pt>
    <dgm:pt modelId="{9675F2E8-2275-4278-A8CB-EA4CE0AD01E2}">
      <dgm:prSet phldrT="[Texte]" custT="1">
        <dgm:style>
          <a:lnRef idx="2">
            <a:schemeClr val="accent1"/>
          </a:lnRef>
          <a:fillRef idx="1">
            <a:schemeClr val="lt1"/>
          </a:fillRef>
          <a:effectRef idx="0">
            <a:schemeClr val="accent1"/>
          </a:effectRef>
          <a:fontRef idx="minor">
            <a:schemeClr val="dk1"/>
          </a:fontRef>
        </dgm:style>
      </dgm:prSet>
      <dgm:spPr/>
      <dgm:t>
        <a:bodyPr/>
        <a:lstStyle/>
        <a:p>
          <a:r>
            <a:rPr lang="fr-FR" sz="2200" dirty="0" smtClean="0"/>
            <a:t>WAP Forum</a:t>
          </a:r>
          <a:endParaRPr lang="fr-FR" sz="2200" dirty="0"/>
        </a:p>
      </dgm:t>
    </dgm:pt>
    <dgm:pt modelId="{AAD47362-C7E6-45A4-B614-B3136FBC992B}" type="parTrans" cxnId="{147AA715-9012-4D8C-BC2F-DE172F5608E5}">
      <dgm:prSet/>
      <dgm:spPr/>
      <dgm:t>
        <a:bodyPr/>
        <a:lstStyle/>
        <a:p>
          <a:endParaRPr lang="fr-FR"/>
        </a:p>
      </dgm:t>
    </dgm:pt>
    <dgm:pt modelId="{600E9E88-609F-4915-827B-D80FC5825339}" type="sibTrans" cxnId="{147AA715-9012-4D8C-BC2F-DE172F5608E5}">
      <dgm:prSet/>
      <dgm:spPr/>
      <dgm:t>
        <a:bodyPr/>
        <a:lstStyle/>
        <a:p>
          <a:endParaRPr lang="fr-FR"/>
        </a:p>
      </dgm:t>
    </dgm:pt>
    <dgm:pt modelId="{BB871171-14C5-437E-BF98-D3A951D0363D}">
      <dgm:prSet phldrT="[Texte]" custT="1">
        <dgm:style>
          <a:lnRef idx="0">
            <a:schemeClr val="accent1"/>
          </a:lnRef>
          <a:fillRef idx="3">
            <a:schemeClr val="accent1"/>
          </a:fillRef>
          <a:effectRef idx="3">
            <a:schemeClr val="accent1"/>
          </a:effectRef>
          <a:fontRef idx="minor">
            <a:schemeClr val="lt1"/>
          </a:fontRef>
        </dgm:style>
      </dgm:prSet>
      <dgm:spPr/>
      <dgm:t>
        <a:bodyPr/>
        <a:lstStyle/>
        <a:p>
          <a:r>
            <a:rPr lang="fr-FR" sz="2200" dirty="0" smtClean="0"/>
            <a:t>1998</a:t>
          </a:r>
          <a:endParaRPr lang="fr-FR" sz="2200" dirty="0"/>
        </a:p>
      </dgm:t>
    </dgm:pt>
    <dgm:pt modelId="{64D45747-1CD7-40E7-9782-94CC3217E720}" type="parTrans" cxnId="{3028C17E-211E-433F-BFEF-5B43E07C0A1F}">
      <dgm:prSet/>
      <dgm:spPr/>
      <dgm:t>
        <a:bodyPr/>
        <a:lstStyle/>
        <a:p>
          <a:endParaRPr lang="fr-FR"/>
        </a:p>
      </dgm:t>
    </dgm:pt>
    <dgm:pt modelId="{93D15FF8-776E-4A29-A241-7B18AACEA962}" type="sibTrans" cxnId="{3028C17E-211E-433F-BFEF-5B43E07C0A1F}">
      <dgm:prSet/>
      <dgm:spPr/>
      <dgm:t>
        <a:bodyPr/>
        <a:lstStyle/>
        <a:p>
          <a:endParaRPr lang="fr-FR"/>
        </a:p>
      </dgm:t>
    </dgm:pt>
    <dgm:pt modelId="{F45F08BC-F1EC-4B82-A00B-B057F0A3FD25}">
      <dgm:prSet phldrT="[Texte]" custT="1">
        <dgm:style>
          <a:lnRef idx="2">
            <a:schemeClr val="accent1"/>
          </a:lnRef>
          <a:fillRef idx="1">
            <a:schemeClr val="lt1"/>
          </a:fillRef>
          <a:effectRef idx="0">
            <a:schemeClr val="accent1"/>
          </a:effectRef>
          <a:fontRef idx="minor">
            <a:schemeClr val="dk1"/>
          </a:fontRef>
        </dgm:style>
      </dgm:prSet>
      <dgm:spPr/>
      <dgm:t>
        <a:bodyPr/>
        <a:lstStyle/>
        <a:p>
          <a:r>
            <a:rPr lang="fr-FR" sz="2200" dirty="0" smtClean="0"/>
            <a:t>Wireless </a:t>
          </a:r>
          <a:r>
            <a:rPr lang="fr-FR" sz="2200" dirty="0" err="1" smtClean="0"/>
            <a:t>Markup</a:t>
          </a:r>
          <a:r>
            <a:rPr lang="fr-FR" sz="2200" dirty="0" smtClean="0"/>
            <a:t> </a:t>
          </a:r>
          <a:r>
            <a:rPr lang="fr-FR" sz="2200" dirty="0" err="1" smtClean="0"/>
            <a:t>Language</a:t>
          </a:r>
          <a:endParaRPr lang="fr-FR" sz="2200" dirty="0"/>
        </a:p>
      </dgm:t>
    </dgm:pt>
    <dgm:pt modelId="{1EB757F7-2729-4E6F-BC0B-58066CA4E51E}" type="parTrans" cxnId="{C242F448-D27E-4E0E-94ED-CD1175EFB0DC}">
      <dgm:prSet/>
      <dgm:spPr/>
      <dgm:t>
        <a:bodyPr/>
        <a:lstStyle/>
        <a:p>
          <a:endParaRPr lang="fr-FR"/>
        </a:p>
      </dgm:t>
    </dgm:pt>
    <dgm:pt modelId="{363F2CA6-9C1A-4D52-B128-577DCBF76E06}" type="sibTrans" cxnId="{C242F448-D27E-4E0E-94ED-CD1175EFB0DC}">
      <dgm:prSet/>
      <dgm:spPr/>
      <dgm:t>
        <a:bodyPr/>
        <a:lstStyle/>
        <a:p>
          <a:endParaRPr lang="fr-FR"/>
        </a:p>
      </dgm:t>
    </dgm:pt>
    <dgm:pt modelId="{91407B02-D283-4045-A630-94E267482E48}">
      <dgm:prSet phldrT="[Texte]" custT="1">
        <dgm:style>
          <a:lnRef idx="0">
            <a:schemeClr val="accent1"/>
          </a:lnRef>
          <a:fillRef idx="3">
            <a:schemeClr val="accent1"/>
          </a:fillRef>
          <a:effectRef idx="3">
            <a:schemeClr val="accent1"/>
          </a:effectRef>
          <a:fontRef idx="minor">
            <a:schemeClr val="lt1"/>
          </a:fontRef>
        </dgm:style>
      </dgm:prSet>
      <dgm:spPr/>
      <dgm:t>
        <a:bodyPr/>
        <a:lstStyle/>
        <a:p>
          <a:r>
            <a:rPr lang="fr-FR" sz="2200" dirty="0" smtClean="0"/>
            <a:t>2002</a:t>
          </a:r>
          <a:endParaRPr lang="fr-FR" sz="2200" dirty="0"/>
        </a:p>
      </dgm:t>
    </dgm:pt>
    <dgm:pt modelId="{6BEAD729-C542-4FC2-B539-6A0F508E523D}" type="parTrans" cxnId="{DC400AEB-7A73-4BFE-8CE3-C1961DBE6489}">
      <dgm:prSet/>
      <dgm:spPr/>
      <dgm:t>
        <a:bodyPr/>
        <a:lstStyle/>
        <a:p>
          <a:endParaRPr lang="fr-FR"/>
        </a:p>
      </dgm:t>
    </dgm:pt>
    <dgm:pt modelId="{8236566C-AD59-4196-9E66-8EBF6D95373F}" type="sibTrans" cxnId="{DC400AEB-7A73-4BFE-8CE3-C1961DBE6489}">
      <dgm:prSet/>
      <dgm:spPr/>
      <dgm:t>
        <a:bodyPr/>
        <a:lstStyle/>
        <a:p>
          <a:endParaRPr lang="fr-FR"/>
        </a:p>
      </dgm:t>
    </dgm:pt>
    <dgm:pt modelId="{927DE1DE-1F17-4826-9BE4-A1664C62A1DA}">
      <dgm:prSet phldrT="[Texte]" custT="1">
        <dgm:style>
          <a:lnRef idx="2">
            <a:schemeClr val="accent1"/>
          </a:lnRef>
          <a:fillRef idx="1">
            <a:schemeClr val="lt1"/>
          </a:fillRef>
          <a:effectRef idx="0">
            <a:schemeClr val="accent1"/>
          </a:effectRef>
          <a:fontRef idx="minor">
            <a:schemeClr val="dk1"/>
          </a:fontRef>
        </dgm:style>
      </dgm:prSet>
      <dgm:spPr/>
      <dgm:t>
        <a:bodyPr/>
        <a:lstStyle/>
        <a:p>
          <a:r>
            <a:rPr lang="fr-FR" sz="2200" dirty="0" smtClean="0"/>
            <a:t>WAP 2.0</a:t>
          </a:r>
          <a:endParaRPr lang="fr-FR" sz="2200" dirty="0"/>
        </a:p>
      </dgm:t>
    </dgm:pt>
    <dgm:pt modelId="{4059D1A8-8918-415B-856E-57B59F730DF6}" type="parTrans" cxnId="{7A8F20A1-AD95-4907-BBD2-AE909E126CE3}">
      <dgm:prSet/>
      <dgm:spPr/>
      <dgm:t>
        <a:bodyPr/>
        <a:lstStyle/>
        <a:p>
          <a:endParaRPr lang="fr-FR"/>
        </a:p>
      </dgm:t>
    </dgm:pt>
    <dgm:pt modelId="{93698EB2-9E56-49ED-A085-F9A8D00DB672}" type="sibTrans" cxnId="{7A8F20A1-AD95-4907-BBD2-AE909E126CE3}">
      <dgm:prSet/>
      <dgm:spPr/>
      <dgm:t>
        <a:bodyPr/>
        <a:lstStyle/>
        <a:p>
          <a:endParaRPr lang="fr-FR"/>
        </a:p>
      </dgm:t>
    </dgm:pt>
    <dgm:pt modelId="{7C30886D-B210-4D49-BF1A-DD33DFE231F7}">
      <dgm:prSet phldrT="[Texte]" custT="1">
        <dgm:style>
          <a:lnRef idx="2">
            <a:schemeClr val="accent1"/>
          </a:lnRef>
          <a:fillRef idx="1">
            <a:schemeClr val="lt1"/>
          </a:fillRef>
          <a:effectRef idx="0">
            <a:schemeClr val="accent1"/>
          </a:effectRef>
          <a:fontRef idx="minor">
            <a:schemeClr val="dk1"/>
          </a:fontRef>
        </dgm:style>
      </dgm:prSet>
      <dgm:spPr/>
      <dgm:t>
        <a:bodyPr/>
        <a:lstStyle/>
        <a:p>
          <a:r>
            <a:rPr lang="fr-FR" sz="2200" dirty="0" smtClean="0"/>
            <a:t>XHTML Mobile Profile</a:t>
          </a:r>
          <a:endParaRPr lang="fr-FR" sz="2200" dirty="0"/>
        </a:p>
      </dgm:t>
    </dgm:pt>
    <dgm:pt modelId="{6DD757DA-D582-164E-8A07-C87F4EC448BF}" type="parTrans" cxnId="{DC895A4F-79A6-A045-9BC3-F6138343CBD0}">
      <dgm:prSet/>
      <dgm:spPr/>
      <dgm:t>
        <a:bodyPr/>
        <a:lstStyle/>
        <a:p>
          <a:endParaRPr lang="en-US"/>
        </a:p>
      </dgm:t>
    </dgm:pt>
    <dgm:pt modelId="{E04174C7-DF45-0C42-81DF-0C7928702D3D}" type="sibTrans" cxnId="{DC895A4F-79A6-A045-9BC3-F6138343CBD0}">
      <dgm:prSet/>
      <dgm:spPr/>
      <dgm:t>
        <a:bodyPr/>
        <a:lstStyle/>
        <a:p>
          <a:endParaRPr lang="en-US"/>
        </a:p>
      </dgm:t>
    </dgm:pt>
    <dgm:pt modelId="{931D7C4C-AAB8-AF47-8B82-8CF0755194F1}">
      <dgm:prSet phldrT="[Texte]" custT="1">
        <dgm:style>
          <a:lnRef idx="2">
            <a:schemeClr val="accent1"/>
          </a:lnRef>
          <a:fillRef idx="1">
            <a:schemeClr val="lt1"/>
          </a:fillRef>
          <a:effectRef idx="0">
            <a:schemeClr val="accent1"/>
          </a:effectRef>
          <a:fontRef idx="minor">
            <a:schemeClr val="dk1"/>
          </a:fontRef>
        </dgm:style>
      </dgm:prSet>
      <dgm:spPr/>
      <dgm:t>
        <a:bodyPr/>
        <a:lstStyle/>
        <a:p>
          <a:r>
            <a:rPr lang="fr-FR" sz="2200" dirty="0" smtClean="0"/>
            <a:t>WAP Forum joins the Open Mobile Alliance</a:t>
          </a:r>
          <a:endParaRPr lang="fr-FR" sz="2200" dirty="0"/>
        </a:p>
      </dgm:t>
    </dgm:pt>
    <dgm:pt modelId="{E113201F-EF2E-6748-94AA-F6EDEA04A9E2}" type="parTrans" cxnId="{912E510D-0518-DD43-A763-F5ADBC100104}">
      <dgm:prSet/>
      <dgm:spPr/>
      <dgm:t>
        <a:bodyPr/>
        <a:lstStyle/>
        <a:p>
          <a:endParaRPr lang="en-US"/>
        </a:p>
      </dgm:t>
    </dgm:pt>
    <dgm:pt modelId="{396A36C8-0375-EE4D-B955-DB3C456E363D}" type="sibTrans" cxnId="{912E510D-0518-DD43-A763-F5ADBC100104}">
      <dgm:prSet/>
      <dgm:spPr/>
      <dgm:t>
        <a:bodyPr/>
        <a:lstStyle/>
        <a:p>
          <a:endParaRPr lang="en-US"/>
        </a:p>
      </dgm:t>
    </dgm:pt>
    <dgm:pt modelId="{E95DEFE7-1D8C-4781-B897-BBD6AFCFF65B}" type="pres">
      <dgm:prSet presAssocID="{763E8564-8C0D-4207-972A-E61541FB0532}" presName="linearFlow" presStyleCnt="0">
        <dgm:presLayoutVars>
          <dgm:dir/>
          <dgm:animLvl val="lvl"/>
          <dgm:resizeHandles val="exact"/>
        </dgm:presLayoutVars>
      </dgm:prSet>
      <dgm:spPr/>
      <dgm:t>
        <a:bodyPr/>
        <a:lstStyle/>
        <a:p>
          <a:endParaRPr lang="fr-FR"/>
        </a:p>
      </dgm:t>
    </dgm:pt>
    <dgm:pt modelId="{92D7366B-C884-4440-A1AC-E2356C79D967}" type="pres">
      <dgm:prSet presAssocID="{B4FD2E32-EF62-4911-B0F8-34BF5CB4FC8E}" presName="composite" presStyleCnt="0"/>
      <dgm:spPr/>
    </dgm:pt>
    <dgm:pt modelId="{AAE61154-5731-4FDF-AC56-F291AEF0015B}" type="pres">
      <dgm:prSet presAssocID="{B4FD2E32-EF62-4911-B0F8-34BF5CB4FC8E}" presName="parentText" presStyleLbl="alignNode1" presStyleIdx="0" presStyleCnt="3">
        <dgm:presLayoutVars>
          <dgm:chMax val="1"/>
          <dgm:bulletEnabled val="1"/>
        </dgm:presLayoutVars>
      </dgm:prSet>
      <dgm:spPr/>
      <dgm:t>
        <a:bodyPr/>
        <a:lstStyle/>
        <a:p>
          <a:endParaRPr lang="fr-FR"/>
        </a:p>
      </dgm:t>
    </dgm:pt>
    <dgm:pt modelId="{7F17D164-84BA-4764-86C8-2633A57BABE9}" type="pres">
      <dgm:prSet presAssocID="{B4FD2E32-EF62-4911-B0F8-34BF5CB4FC8E}" presName="descendantText" presStyleLbl="alignAcc1" presStyleIdx="0" presStyleCnt="3">
        <dgm:presLayoutVars>
          <dgm:bulletEnabled val="1"/>
        </dgm:presLayoutVars>
      </dgm:prSet>
      <dgm:spPr/>
      <dgm:t>
        <a:bodyPr/>
        <a:lstStyle/>
        <a:p>
          <a:endParaRPr lang="fr-FR"/>
        </a:p>
      </dgm:t>
    </dgm:pt>
    <dgm:pt modelId="{1B9E28E5-8EB5-4FE3-BDB1-D06B115397DC}" type="pres">
      <dgm:prSet presAssocID="{3070794B-41CD-4325-A928-DAD231D395F3}" presName="sp" presStyleCnt="0"/>
      <dgm:spPr/>
    </dgm:pt>
    <dgm:pt modelId="{C0812F44-05C6-4422-9382-FF9A25B032D0}" type="pres">
      <dgm:prSet presAssocID="{BB871171-14C5-437E-BF98-D3A951D0363D}" presName="composite" presStyleCnt="0"/>
      <dgm:spPr/>
    </dgm:pt>
    <dgm:pt modelId="{A46D0DE9-E70C-4651-B840-764576A9CE30}" type="pres">
      <dgm:prSet presAssocID="{BB871171-14C5-437E-BF98-D3A951D0363D}" presName="parentText" presStyleLbl="alignNode1" presStyleIdx="1" presStyleCnt="3">
        <dgm:presLayoutVars>
          <dgm:chMax val="1"/>
          <dgm:bulletEnabled val="1"/>
        </dgm:presLayoutVars>
      </dgm:prSet>
      <dgm:spPr/>
      <dgm:t>
        <a:bodyPr/>
        <a:lstStyle/>
        <a:p>
          <a:endParaRPr lang="fr-FR"/>
        </a:p>
      </dgm:t>
    </dgm:pt>
    <dgm:pt modelId="{5106CE61-C786-48D2-B9B0-BE2D4369FC1F}" type="pres">
      <dgm:prSet presAssocID="{BB871171-14C5-437E-BF98-D3A951D0363D}" presName="descendantText" presStyleLbl="alignAcc1" presStyleIdx="1" presStyleCnt="3">
        <dgm:presLayoutVars>
          <dgm:bulletEnabled val="1"/>
        </dgm:presLayoutVars>
      </dgm:prSet>
      <dgm:spPr/>
      <dgm:t>
        <a:bodyPr/>
        <a:lstStyle/>
        <a:p>
          <a:endParaRPr lang="fr-FR"/>
        </a:p>
      </dgm:t>
    </dgm:pt>
    <dgm:pt modelId="{960BEC5A-3E18-4B91-8F16-DEC9AC171897}" type="pres">
      <dgm:prSet presAssocID="{93D15FF8-776E-4A29-A241-7B18AACEA962}" presName="sp" presStyleCnt="0"/>
      <dgm:spPr/>
    </dgm:pt>
    <dgm:pt modelId="{AE226597-16C9-4268-91BE-70A27BB2A0D6}" type="pres">
      <dgm:prSet presAssocID="{91407B02-D283-4045-A630-94E267482E48}" presName="composite" presStyleCnt="0"/>
      <dgm:spPr/>
    </dgm:pt>
    <dgm:pt modelId="{281FC438-F9DE-4147-B08E-5C0D57EA0FDC}" type="pres">
      <dgm:prSet presAssocID="{91407B02-D283-4045-A630-94E267482E48}" presName="parentText" presStyleLbl="alignNode1" presStyleIdx="2" presStyleCnt="3" custScaleY="138991">
        <dgm:presLayoutVars>
          <dgm:chMax val="1"/>
          <dgm:bulletEnabled val="1"/>
        </dgm:presLayoutVars>
      </dgm:prSet>
      <dgm:spPr/>
      <dgm:t>
        <a:bodyPr/>
        <a:lstStyle/>
        <a:p>
          <a:endParaRPr lang="fr-FR"/>
        </a:p>
      </dgm:t>
    </dgm:pt>
    <dgm:pt modelId="{370F92F7-83D2-479C-A594-4263402A5D47}" type="pres">
      <dgm:prSet presAssocID="{91407B02-D283-4045-A630-94E267482E48}" presName="descendantText" presStyleLbl="alignAcc1" presStyleIdx="2" presStyleCnt="3" custScaleY="160279">
        <dgm:presLayoutVars>
          <dgm:bulletEnabled val="1"/>
        </dgm:presLayoutVars>
      </dgm:prSet>
      <dgm:spPr/>
      <dgm:t>
        <a:bodyPr/>
        <a:lstStyle/>
        <a:p>
          <a:endParaRPr lang="fr-FR"/>
        </a:p>
      </dgm:t>
    </dgm:pt>
  </dgm:ptLst>
  <dgm:cxnLst>
    <dgm:cxn modelId="{DC400AEB-7A73-4BFE-8CE3-C1961DBE6489}" srcId="{763E8564-8C0D-4207-972A-E61541FB0532}" destId="{91407B02-D283-4045-A630-94E267482E48}" srcOrd="2" destOrd="0" parTransId="{6BEAD729-C542-4FC2-B539-6A0F508E523D}" sibTransId="{8236566C-AD59-4196-9E66-8EBF6D95373F}"/>
    <dgm:cxn modelId="{136576CF-A12F-B34F-8BA9-384879707F20}" type="presOf" srcId="{931D7C4C-AAB8-AF47-8B82-8CF0755194F1}" destId="{370F92F7-83D2-479C-A594-4263402A5D47}" srcOrd="0" destOrd="2" presId="urn:microsoft.com/office/officeart/2005/8/layout/chevron2"/>
    <dgm:cxn modelId="{147AA715-9012-4D8C-BC2F-DE172F5608E5}" srcId="{B4FD2E32-EF62-4911-B0F8-34BF5CB4FC8E}" destId="{9675F2E8-2275-4278-A8CB-EA4CE0AD01E2}" srcOrd="0" destOrd="0" parTransId="{AAD47362-C7E6-45A4-B614-B3136FBC992B}" sibTransId="{600E9E88-609F-4915-827B-D80FC5825339}"/>
    <dgm:cxn modelId="{C242F448-D27E-4E0E-94ED-CD1175EFB0DC}" srcId="{BB871171-14C5-437E-BF98-D3A951D0363D}" destId="{F45F08BC-F1EC-4B82-A00B-B057F0A3FD25}" srcOrd="0" destOrd="0" parTransId="{1EB757F7-2729-4E6F-BC0B-58066CA4E51E}" sibTransId="{363F2CA6-9C1A-4D52-B128-577DCBF76E06}"/>
    <dgm:cxn modelId="{4B456E2F-791D-AB42-8D57-AD005CFD9840}" type="presOf" srcId="{B4FD2E32-EF62-4911-B0F8-34BF5CB4FC8E}" destId="{AAE61154-5731-4FDF-AC56-F291AEF0015B}" srcOrd="0" destOrd="0" presId="urn:microsoft.com/office/officeart/2005/8/layout/chevron2"/>
    <dgm:cxn modelId="{DC895A4F-79A6-A045-9BC3-F6138343CBD0}" srcId="{91407B02-D283-4045-A630-94E267482E48}" destId="{7C30886D-B210-4D49-BF1A-DD33DFE231F7}" srcOrd="1" destOrd="0" parTransId="{6DD757DA-D582-164E-8A07-C87F4EC448BF}" sibTransId="{E04174C7-DF45-0C42-81DF-0C7928702D3D}"/>
    <dgm:cxn modelId="{A8C8DB0E-D77E-D445-A569-A78A1284555E}" type="presOf" srcId="{F45F08BC-F1EC-4B82-A00B-B057F0A3FD25}" destId="{5106CE61-C786-48D2-B9B0-BE2D4369FC1F}" srcOrd="0" destOrd="0" presId="urn:microsoft.com/office/officeart/2005/8/layout/chevron2"/>
    <dgm:cxn modelId="{49E6F605-A8EF-5F4A-9150-53117285DE2B}" type="presOf" srcId="{9675F2E8-2275-4278-A8CB-EA4CE0AD01E2}" destId="{7F17D164-84BA-4764-86C8-2633A57BABE9}" srcOrd="0" destOrd="0" presId="urn:microsoft.com/office/officeart/2005/8/layout/chevron2"/>
    <dgm:cxn modelId="{D3023837-B655-DB44-9FA2-F1EBFC6C0944}" type="presOf" srcId="{91407B02-D283-4045-A630-94E267482E48}" destId="{281FC438-F9DE-4147-B08E-5C0D57EA0FDC}" srcOrd="0" destOrd="0" presId="urn:microsoft.com/office/officeart/2005/8/layout/chevron2"/>
    <dgm:cxn modelId="{139C5978-A4A8-0B45-B016-D8008FDDC69A}" type="presOf" srcId="{927DE1DE-1F17-4826-9BE4-A1664C62A1DA}" destId="{370F92F7-83D2-479C-A594-4263402A5D47}" srcOrd="0" destOrd="0" presId="urn:microsoft.com/office/officeart/2005/8/layout/chevron2"/>
    <dgm:cxn modelId="{45E28546-CDFB-A343-8F33-DAB7B2EF7E30}" type="presOf" srcId="{763E8564-8C0D-4207-972A-E61541FB0532}" destId="{E95DEFE7-1D8C-4781-B897-BBD6AFCFF65B}" srcOrd="0" destOrd="0" presId="urn:microsoft.com/office/officeart/2005/8/layout/chevron2"/>
    <dgm:cxn modelId="{3028C17E-211E-433F-BFEF-5B43E07C0A1F}" srcId="{763E8564-8C0D-4207-972A-E61541FB0532}" destId="{BB871171-14C5-437E-BF98-D3A951D0363D}" srcOrd="1" destOrd="0" parTransId="{64D45747-1CD7-40E7-9782-94CC3217E720}" sibTransId="{93D15FF8-776E-4A29-A241-7B18AACEA962}"/>
    <dgm:cxn modelId="{BE2E1E5F-196F-493A-AAB3-4FA4B8998883}" srcId="{763E8564-8C0D-4207-972A-E61541FB0532}" destId="{B4FD2E32-EF62-4911-B0F8-34BF5CB4FC8E}" srcOrd="0" destOrd="0" parTransId="{3128175A-8D01-4C51-A2B1-FEE2DB3FD0D7}" sibTransId="{3070794B-41CD-4325-A928-DAD231D395F3}"/>
    <dgm:cxn modelId="{912E510D-0518-DD43-A763-F5ADBC100104}" srcId="{91407B02-D283-4045-A630-94E267482E48}" destId="{931D7C4C-AAB8-AF47-8B82-8CF0755194F1}" srcOrd="2" destOrd="0" parTransId="{E113201F-EF2E-6748-94AA-F6EDEA04A9E2}" sibTransId="{396A36C8-0375-EE4D-B955-DB3C456E363D}"/>
    <dgm:cxn modelId="{96BAF09B-D451-A94F-AE3A-9D4F94430624}" type="presOf" srcId="{BB871171-14C5-437E-BF98-D3A951D0363D}" destId="{A46D0DE9-E70C-4651-B840-764576A9CE30}" srcOrd="0" destOrd="0" presId="urn:microsoft.com/office/officeart/2005/8/layout/chevron2"/>
    <dgm:cxn modelId="{7A8F20A1-AD95-4907-BBD2-AE909E126CE3}" srcId="{91407B02-D283-4045-A630-94E267482E48}" destId="{927DE1DE-1F17-4826-9BE4-A1664C62A1DA}" srcOrd="0" destOrd="0" parTransId="{4059D1A8-8918-415B-856E-57B59F730DF6}" sibTransId="{93698EB2-9E56-49ED-A085-F9A8D00DB672}"/>
    <dgm:cxn modelId="{50A64112-AE37-9346-97C4-2E83F785FB65}" type="presOf" srcId="{7C30886D-B210-4D49-BF1A-DD33DFE231F7}" destId="{370F92F7-83D2-479C-A594-4263402A5D47}" srcOrd="0" destOrd="1" presId="urn:microsoft.com/office/officeart/2005/8/layout/chevron2"/>
    <dgm:cxn modelId="{591DEE2D-D22E-2F4B-AACD-78AF81F819C8}" type="presParOf" srcId="{E95DEFE7-1D8C-4781-B897-BBD6AFCFF65B}" destId="{92D7366B-C884-4440-A1AC-E2356C79D967}" srcOrd="0" destOrd="0" presId="urn:microsoft.com/office/officeart/2005/8/layout/chevron2"/>
    <dgm:cxn modelId="{FABDD700-1A1C-AB49-B88D-8B621C52CC13}" type="presParOf" srcId="{92D7366B-C884-4440-A1AC-E2356C79D967}" destId="{AAE61154-5731-4FDF-AC56-F291AEF0015B}" srcOrd="0" destOrd="0" presId="urn:microsoft.com/office/officeart/2005/8/layout/chevron2"/>
    <dgm:cxn modelId="{5070EC13-75EF-F348-A93C-105AEF669837}" type="presParOf" srcId="{92D7366B-C884-4440-A1AC-E2356C79D967}" destId="{7F17D164-84BA-4764-86C8-2633A57BABE9}" srcOrd="1" destOrd="0" presId="urn:microsoft.com/office/officeart/2005/8/layout/chevron2"/>
    <dgm:cxn modelId="{52C9C36F-64D9-6341-B8C6-DE943CFA59F0}" type="presParOf" srcId="{E95DEFE7-1D8C-4781-B897-BBD6AFCFF65B}" destId="{1B9E28E5-8EB5-4FE3-BDB1-D06B115397DC}" srcOrd="1" destOrd="0" presId="urn:microsoft.com/office/officeart/2005/8/layout/chevron2"/>
    <dgm:cxn modelId="{871FB790-7F9A-064A-AAC3-E4A7DDE275AC}" type="presParOf" srcId="{E95DEFE7-1D8C-4781-B897-BBD6AFCFF65B}" destId="{C0812F44-05C6-4422-9382-FF9A25B032D0}" srcOrd="2" destOrd="0" presId="urn:microsoft.com/office/officeart/2005/8/layout/chevron2"/>
    <dgm:cxn modelId="{1E6FD181-BFC7-0240-B10E-325CBFAEE03A}" type="presParOf" srcId="{C0812F44-05C6-4422-9382-FF9A25B032D0}" destId="{A46D0DE9-E70C-4651-B840-764576A9CE30}" srcOrd="0" destOrd="0" presId="urn:microsoft.com/office/officeart/2005/8/layout/chevron2"/>
    <dgm:cxn modelId="{A1C32BA8-06C7-8540-8E4B-E2C0D80B6619}" type="presParOf" srcId="{C0812F44-05C6-4422-9382-FF9A25B032D0}" destId="{5106CE61-C786-48D2-B9B0-BE2D4369FC1F}" srcOrd="1" destOrd="0" presId="urn:microsoft.com/office/officeart/2005/8/layout/chevron2"/>
    <dgm:cxn modelId="{00116D4B-6202-F943-954E-ABB3649C7C05}" type="presParOf" srcId="{E95DEFE7-1D8C-4781-B897-BBD6AFCFF65B}" destId="{960BEC5A-3E18-4B91-8F16-DEC9AC171897}" srcOrd="3" destOrd="0" presId="urn:microsoft.com/office/officeart/2005/8/layout/chevron2"/>
    <dgm:cxn modelId="{E4A6645E-AF5C-974A-9C93-521A03AC2A65}" type="presParOf" srcId="{E95DEFE7-1D8C-4781-B897-BBD6AFCFF65B}" destId="{AE226597-16C9-4268-91BE-70A27BB2A0D6}" srcOrd="4" destOrd="0" presId="urn:microsoft.com/office/officeart/2005/8/layout/chevron2"/>
    <dgm:cxn modelId="{298EC7B6-7B57-5042-B20F-38E95814A69F}" type="presParOf" srcId="{AE226597-16C9-4268-91BE-70A27BB2A0D6}" destId="{281FC438-F9DE-4147-B08E-5C0D57EA0FDC}" srcOrd="0" destOrd="0" presId="urn:microsoft.com/office/officeart/2005/8/layout/chevron2"/>
    <dgm:cxn modelId="{ED2A83AA-CDBE-1A4C-8E21-B523E7DD7792}" type="presParOf" srcId="{AE226597-16C9-4268-91BE-70A27BB2A0D6}" destId="{370F92F7-83D2-479C-A594-4263402A5D47}"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3E8564-8C0D-4207-972A-E61541FB0532}" type="doc">
      <dgm:prSet loTypeId="urn:microsoft.com/office/officeart/2005/8/layout/chevron2" loCatId="list" qsTypeId="urn:microsoft.com/office/officeart/2005/8/quickstyle/simple5" qsCatId="simple" csTypeId="urn:microsoft.com/office/officeart/2005/8/colors/accent2_2" csCatId="accent2" phldr="1"/>
      <dgm:spPr/>
      <dgm:t>
        <a:bodyPr/>
        <a:lstStyle/>
        <a:p>
          <a:endParaRPr lang="fr-FR"/>
        </a:p>
      </dgm:t>
    </dgm:pt>
    <dgm:pt modelId="{B4FD2E32-EF62-4911-B0F8-34BF5CB4FC8E}">
      <dgm:prSet phldrT="[Texte]" custT="1">
        <dgm:style>
          <a:lnRef idx="0">
            <a:schemeClr val="accent1"/>
          </a:lnRef>
          <a:fillRef idx="3">
            <a:schemeClr val="accent1"/>
          </a:fillRef>
          <a:effectRef idx="3">
            <a:schemeClr val="accent1"/>
          </a:effectRef>
          <a:fontRef idx="minor">
            <a:schemeClr val="lt1"/>
          </a:fontRef>
        </dgm:style>
      </dgm:prSet>
      <dgm:spPr/>
      <dgm:t>
        <a:bodyPr/>
        <a:lstStyle/>
        <a:p>
          <a:r>
            <a:rPr lang="fr-FR" sz="2200" dirty="0" smtClean="0"/>
            <a:t>2001</a:t>
          </a:r>
          <a:endParaRPr lang="fr-FR" sz="1700" dirty="0"/>
        </a:p>
      </dgm:t>
    </dgm:pt>
    <dgm:pt modelId="{3128175A-8D01-4C51-A2B1-FEE2DB3FD0D7}" type="parTrans" cxnId="{BE2E1E5F-196F-493A-AAB3-4FA4B8998883}">
      <dgm:prSet/>
      <dgm:spPr/>
      <dgm:t>
        <a:bodyPr/>
        <a:lstStyle/>
        <a:p>
          <a:endParaRPr lang="fr-FR"/>
        </a:p>
      </dgm:t>
    </dgm:pt>
    <dgm:pt modelId="{3070794B-41CD-4325-A928-DAD231D395F3}" type="sibTrans" cxnId="{BE2E1E5F-196F-493A-AAB3-4FA4B8998883}">
      <dgm:prSet/>
      <dgm:spPr/>
      <dgm:t>
        <a:bodyPr/>
        <a:lstStyle/>
        <a:p>
          <a:endParaRPr lang="fr-FR"/>
        </a:p>
      </dgm:t>
    </dgm:pt>
    <dgm:pt modelId="{9675F2E8-2275-4278-A8CB-EA4CE0AD01E2}">
      <dgm:prSet phldrT="[Texte]" custT="1">
        <dgm:style>
          <a:lnRef idx="2">
            <a:schemeClr val="accent1"/>
          </a:lnRef>
          <a:fillRef idx="1">
            <a:schemeClr val="lt1"/>
          </a:fillRef>
          <a:effectRef idx="0">
            <a:schemeClr val="accent1"/>
          </a:effectRef>
          <a:fontRef idx="minor">
            <a:schemeClr val="dk1"/>
          </a:fontRef>
        </dgm:style>
      </dgm:prSet>
      <dgm:spPr/>
      <dgm:t>
        <a:bodyPr/>
        <a:lstStyle/>
        <a:p>
          <a:r>
            <a:rPr lang="en-US" sz="2200" dirty="0" smtClean="0"/>
            <a:t>XHTML Basic 1.0</a:t>
          </a:r>
          <a:endParaRPr lang="fr-FR" sz="2200" dirty="0"/>
        </a:p>
      </dgm:t>
    </dgm:pt>
    <dgm:pt modelId="{AAD47362-C7E6-45A4-B614-B3136FBC992B}" type="parTrans" cxnId="{147AA715-9012-4D8C-BC2F-DE172F5608E5}">
      <dgm:prSet/>
      <dgm:spPr/>
      <dgm:t>
        <a:bodyPr/>
        <a:lstStyle/>
        <a:p>
          <a:endParaRPr lang="fr-FR"/>
        </a:p>
      </dgm:t>
    </dgm:pt>
    <dgm:pt modelId="{600E9E88-609F-4915-827B-D80FC5825339}" type="sibTrans" cxnId="{147AA715-9012-4D8C-BC2F-DE172F5608E5}">
      <dgm:prSet/>
      <dgm:spPr/>
      <dgm:t>
        <a:bodyPr/>
        <a:lstStyle/>
        <a:p>
          <a:endParaRPr lang="fr-FR"/>
        </a:p>
      </dgm:t>
    </dgm:pt>
    <dgm:pt modelId="{BB871171-14C5-437E-BF98-D3A951D0363D}">
      <dgm:prSet phldrT="[Texte]" custT="1">
        <dgm:style>
          <a:lnRef idx="0">
            <a:schemeClr val="accent1"/>
          </a:lnRef>
          <a:fillRef idx="3">
            <a:schemeClr val="accent1"/>
          </a:fillRef>
          <a:effectRef idx="3">
            <a:schemeClr val="accent1"/>
          </a:effectRef>
          <a:fontRef idx="minor">
            <a:schemeClr val="lt1"/>
          </a:fontRef>
        </dgm:style>
      </dgm:prSet>
      <dgm:spPr/>
      <dgm:t>
        <a:bodyPr/>
        <a:lstStyle/>
        <a:p>
          <a:r>
            <a:rPr lang="fr-FR" sz="2200" dirty="0" smtClean="0"/>
            <a:t>2004</a:t>
          </a:r>
          <a:endParaRPr lang="fr-FR" sz="2200" dirty="0"/>
        </a:p>
      </dgm:t>
    </dgm:pt>
    <dgm:pt modelId="{64D45747-1CD7-40E7-9782-94CC3217E720}" type="parTrans" cxnId="{3028C17E-211E-433F-BFEF-5B43E07C0A1F}">
      <dgm:prSet/>
      <dgm:spPr/>
      <dgm:t>
        <a:bodyPr/>
        <a:lstStyle/>
        <a:p>
          <a:endParaRPr lang="fr-FR"/>
        </a:p>
      </dgm:t>
    </dgm:pt>
    <dgm:pt modelId="{93D15FF8-776E-4A29-A241-7B18AACEA962}" type="sibTrans" cxnId="{3028C17E-211E-433F-BFEF-5B43E07C0A1F}">
      <dgm:prSet/>
      <dgm:spPr/>
      <dgm:t>
        <a:bodyPr/>
        <a:lstStyle/>
        <a:p>
          <a:endParaRPr lang="fr-FR"/>
        </a:p>
      </dgm:t>
    </dgm:pt>
    <dgm:pt modelId="{F45F08BC-F1EC-4B82-A00B-B057F0A3FD25}">
      <dgm:prSet phldrT="[Texte]" custT="1">
        <dgm:style>
          <a:lnRef idx="2">
            <a:schemeClr val="accent1"/>
          </a:lnRef>
          <a:fillRef idx="1">
            <a:schemeClr val="lt1"/>
          </a:fillRef>
          <a:effectRef idx="0">
            <a:schemeClr val="accent1"/>
          </a:effectRef>
          <a:fontRef idx="minor">
            <a:schemeClr val="dk1"/>
          </a:fontRef>
        </dgm:style>
      </dgm:prSet>
      <dgm:spPr/>
      <dgm:t>
        <a:bodyPr/>
        <a:lstStyle/>
        <a:p>
          <a:r>
            <a:rPr lang="en-US" sz="2200" dirty="0" smtClean="0"/>
            <a:t>Creation of the WHATWG</a:t>
          </a:r>
          <a:endParaRPr lang="fr-FR" sz="2200" dirty="0"/>
        </a:p>
      </dgm:t>
    </dgm:pt>
    <dgm:pt modelId="{1EB757F7-2729-4E6F-BC0B-58066CA4E51E}" type="parTrans" cxnId="{C242F448-D27E-4E0E-94ED-CD1175EFB0DC}">
      <dgm:prSet/>
      <dgm:spPr/>
      <dgm:t>
        <a:bodyPr/>
        <a:lstStyle/>
        <a:p>
          <a:endParaRPr lang="fr-FR"/>
        </a:p>
      </dgm:t>
    </dgm:pt>
    <dgm:pt modelId="{363F2CA6-9C1A-4D52-B128-577DCBF76E06}" type="sibTrans" cxnId="{C242F448-D27E-4E0E-94ED-CD1175EFB0DC}">
      <dgm:prSet/>
      <dgm:spPr/>
      <dgm:t>
        <a:bodyPr/>
        <a:lstStyle/>
        <a:p>
          <a:endParaRPr lang="fr-FR"/>
        </a:p>
      </dgm:t>
    </dgm:pt>
    <dgm:pt modelId="{4D4E8C1C-A1B5-AC45-81DB-E5FF07CEA284}">
      <dgm:prSet custT="1">
        <dgm:style>
          <a:lnRef idx="0">
            <a:schemeClr val="accent1"/>
          </a:lnRef>
          <a:fillRef idx="3">
            <a:schemeClr val="accent1"/>
          </a:fillRef>
          <a:effectRef idx="3">
            <a:schemeClr val="accent1"/>
          </a:effectRef>
          <a:fontRef idx="minor">
            <a:schemeClr val="lt1"/>
          </a:fontRef>
        </dgm:style>
      </dgm:prSet>
      <dgm:spPr/>
      <dgm:t>
        <a:bodyPr/>
        <a:lstStyle/>
        <a:p>
          <a:r>
            <a:rPr lang="en-US" sz="2200" dirty="0" smtClean="0"/>
            <a:t>2007</a:t>
          </a:r>
          <a:endParaRPr lang="en-US" sz="2200" dirty="0"/>
        </a:p>
      </dgm:t>
    </dgm:pt>
    <dgm:pt modelId="{C3F7255C-1E28-F543-859B-8DEB18053357}" type="parTrans" cxnId="{B4B50569-A4B3-FE48-B977-5927FB5F24E1}">
      <dgm:prSet/>
      <dgm:spPr/>
      <dgm:t>
        <a:bodyPr/>
        <a:lstStyle/>
        <a:p>
          <a:endParaRPr lang="en-US"/>
        </a:p>
      </dgm:t>
    </dgm:pt>
    <dgm:pt modelId="{DEFDD98E-441B-6843-9BB8-217000558D2F}" type="sibTrans" cxnId="{B4B50569-A4B3-FE48-B977-5927FB5F24E1}">
      <dgm:prSet/>
      <dgm:spPr/>
      <dgm:t>
        <a:bodyPr/>
        <a:lstStyle/>
        <a:p>
          <a:endParaRPr lang="en-US"/>
        </a:p>
      </dgm:t>
    </dgm:pt>
    <dgm:pt modelId="{8991159A-86CC-1548-8671-54F6091E7154}">
      <dgm:prSet custT="1">
        <dgm:style>
          <a:lnRef idx="2">
            <a:schemeClr val="accent1"/>
          </a:lnRef>
          <a:fillRef idx="1">
            <a:schemeClr val="lt1"/>
          </a:fillRef>
          <a:effectRef idx="0">
            <a:schemeClr val="accent1"/>
          </a:effectRef>
          <a:fontRef idx="minor">
            <a:schemeClr val="dk1"/>
          </a:fontRef>
        </dgm:style>
      </dgm:prSet>
      <dgm:spPr/>
      <dgm:t>
        <a:bodyPr/>
        <a:lstStyle/>
        <a:p>
          <a:r>
            <a:rPr lang="fr-FR" sz="2200" dirty="0" smtClean="0"/>
            <a:t>The W3C </a:t>
          </a:r>
          <a:r>
            <a:rPr lang="fr-FR" sz="2200" dirty="0" err="1" smtClean="0"/>
            <a:t>adopts</a:t>
          </a:r>
          <a:r>
            <a:rPr lang="fr-FR" sz="2200" dirty="0" smtClean="0"/>
            <a:t> the WHATWG HTML5</a:t>
          </a:r>
          <a:endParaRPr lang="en-US" sz="2200" dirty="0"/>
        </a:p>
      </dgm:t>
    </dgm:pt>
    <dgm:pt modelId="{6659AE96-DE21-9C4F-8630-9BCF4C13D613}" type="parTrans" cxnId="{A8C62A18-C101-AE43-9786-3E6706CE8963}">
      <dgm:prSet/>
      <dgm:spPr/>
      <dgm:t>
        <a:bodyPr/>
        <a:lstStyle/>
        <a:p>
          <a:endParaRPr lang="en-US"/>
        </a:p>
      </dgm:t>
    </dgm:pt>
    <dgm:pt modelId="{0A69E999-5369-CC41-86F0-CB3F5C224599}" type="sibTrans" cxnId="{A8C62A18-C101-AE43-9786-3E6706CE8963}">
      <dgm:prSet/>
      <dgm:spPr/>
      <dgm:t>
        <a:bodyPr/>
        <a:lstStyle/>
        <a:p>
          <a:endParaRPr lang="en-US"/>
        </a:p>
      </dgm:t>
    </dgm:pt>
    <dgm:pt modelId="{8C9AFBE0-3328-8841-8F7D-AD9A1763EAE5}">
      <dgm:prSet custT="1">
        <dgm:style>
          <a:lnRef idx="0">
            <a:schemeClr val="accent1"/>
          </a:lnRef>
          <a:fillRef idx="3">
            <a:schemeClr val="accent1"/>
          </a:fillRef>
          <a:effectRef idx="3">
            <a:schemeClr val="accent1"/>
          </a:effectRef>
          <a:fontRef idx="minor">
            <a:schemeClr val="lt1"/>
          </a:fontRef>
        </dgm:style>
      </dgm:prSet>
      <dgm:spPr/>
      <dgm:t>
        <a:bodyPr/>
        <a:lstStyle/>
        <a:p>
          <a:r>
            <a:rPr lang="en-US" sz="2200" dirty="0" smtClean="0"/>
            <a:t>2008</a:t>
          </a:r>
          <a:endParaRPr lang="en-US" sz="2200" dirty="0"/>
        </a:p>
      </dgm:t>
    </dgm:pt>
    <dgm:pt modelId="{9AC6B2D6-E9CF-AF4D-AE12-0C1F1D6854BB}" type="parTrans" cxnId="{4A261E9B-D0C6-CE43-876C-E8FB4FA4AA6A}">
      <dgm:prSet/>
      <dgm:spPr/>
      <dgm:t>
        <a:bodyPr/>
        <a:lstStyle/>
        <a:p>
          <a:endParaRPr lang="en-US"/>
        </a:p>
      </dgm:t>
    </dgm:pt>
    <dgm:pt modelId="{30DBBEA6-05CF-814D-912D-6240D1BBEC71}" type="sibTrans" cxnId="{4A261E9B-D0C6-CE43-876C-E8FB4FA4AA6A}">
      <dgm:prSet/>
      <dgm:spPr/>
      <dgm:t>
        <a:bodyPr/>
        <a:lstStyle/>
        <a:p>
          <a:endParaRPr lang="en-US"/>
        </a:p>
      </dgm:t>
    </dgm:pt>
    <dgm:pt modelId="{F7A7D1D0-FCE5-D646-BB64-2B27AFF8CA31}">
      <dgm:prSet custT="1">
        <dgm:style>
          <a:lnRef idx="2">
            <a:schemeClr val="accent1"/>
          </a:lnRef>
          <a:fillRef idx="1">
            <a:schemeClr val="lt1"/>
          </a:fillRef>
          <a:effectRef idx="0">
            <a:schemeClr val="accent1"/>
          </a:effectRef>
          <a:fontRef idx="minor">
            <a:schemeClr val="dk1"/>
          </a:fontRef>
        </dgm:style>
      </dgm:prSet>
      <dgm:spPr/>
      <dgm:t>
        <a:bodyPr/>
        <a:lstStyle/>
        <a:p>
          <a:r>
            <a:rPr lang="en-US" sz="2200" dirty="0" smtClean="0"/>
            <a:t>XHTML Basic 1.1</a:t>
          </a:r>
          <a:endParaRPr lang="en-US" sz="2200" dirty="0"/>
        </a:p>
      </dgm:t>
    </dgm:pt>
    <dgm:pt modelId="{920E0FF7-B4E0-5F4B-953D-1A483E068556}" type="parTrans" cxnId="{368D779D-4456-8248-8791-05496C964476}">
      <dgm:prSet/>
      <dgm:spPr/>
      <dgm:t>
        <a:bodyPr/>
        <a:lstStyle/>
        <a:p>
          <a:endParaRPr lang="en-US"/>
        </a:p>
      </dgm:t>
    </dgm:pt>
    <dgm:pt modelId="{B2064A38-2DD7-0143-9D5B-96EFAF030545}" type="sibTrans" cxnId="{368D779D-4456-8248-8791-05496C964476}">
      <dgm:prSet/>
      <dgm:spPr/>
      <dgm:t>
        <a:bodyPr/>
        <a:lstStyle/>
        <a:p>
          <a:endParaRPr lang="en-US"/>
        </a:p>
      </dgm:t>
    </dgm:pt>
    <dgm:pt modelId="{D17DCDC3-3DC6-8E42-9D1F-70E14477A0F6}">
      <dgm:prSet custT="1">
        <dgm:style>
          <a:lnRef idx="2">
            <a:schemeClr val="accent1"/>
          </a:lnRef>
          <a:fillRef idx="1">
            <a:schemeClr val="lt1"/>
          </a:fillRef>
          <a:effectRef idx="0">
            <a:schemeClr val="accent1"/>
          </a:effectRef>
          <a:fontRef idx="minor">
            <a:schemeClr val="dk1"/>
          </a:fontRef>
        </dgm:style>
      </dgm:prSet>
      <dgm:spPr/>
      <dgm:t>
        <a:bodyPr/>
        <a:lstStyle/>
        <a:p>
          <a:r>
            <a:rPr lang="en-US" sz="2200" dirty="0" smtClean="0"/>
            <a:t>XHTML MP 1.2</a:t>
          </a:r>
          <a:endParaRPr lang="en-US" sz="2200" dirty="0"/>
        </a:p>
      </dgm:t>
    </dgm:pt>
    <dgm:pt modelId="{3808EE76-774E-C84B-85E8-C1CB3A4582C8}" type="parTrans" cxnId="{1FF9A347-C946-174C-9C54-66B2B078BCCB}">
      <dgm:prSet/>
      <dgm:spPr/>
      <dgm:t>
        <a:bodyPr/>
        <a:lstStyle/>
        <a:p>
          <a:endParaRPr lang="en-US"/>
        </a:p>
      </dgm:t>
    </dgm:pt>
    <dgm:pt modelId="{34D5FE44-EB5E-CF42-A4E2-06189BA4CF8A}" type="sibTrans" cxnId="{1FF9A347-C946-174C-9C54-66B2B078BCCB}">
      <dgm:prSet/>
      <dgm:spPr/>
      <dgm:t>
        <a:bodyPr/>
        <a:lstStyle/>
        <a:p>
          <a:endParaRPr lang="en-US"/>
        </a:p>
      </dgm:t>
    </dgm:pt>
    <dgm:pt modelId="{E95DEFE7-1D8C-4781-B897-BBD6AFCFF65B}" type="pres">
      <dgm:prSet presAssocID="{763E8564-8C0D-4207-972A-E61541FB0532}" presName="linearFlow" presStyleCnt="0">
        <dgm:presLayoutVars>
          <dgm:dir/>
          <dgm:animLvl val="lvl"/>
          <dgm:resizeHandles val="exact"/>
        </dgm:presLayoutVars>
      </dgm:prSet>
      <dgm:spPr/>
      <dgm:t>
        <a:bodyPr/>
        <a:lstStyle/>
        <a:p>
          <a:endParaRPr lang="fr-FR"/>
        </a:p>
      </dgm:t>
    </dgm:pt>
    <dgm:pt modelId="{92D7366B-C884-4440-A1AC-E2356C79D967}" type="pres">
      <dgm:prSet presAssocID="{B4FD2E32-EF62-4911-B0F8-34BF5CB4FC8E}" presName="composite" presStyleCnt="0"/>
      <dgm:spPr/>
    </dgm:pt>
    <dgm:pt modelId="{AAE61154-5731-4FDF-AC56-F291AEF0015B}" type="pres">
      <dgm:prSet presAssocID="{B4FD2E32-EF62-4911-B0F8-34BF5CB4FC8E}" presName="parentText" presStyleLbl="alignNode1" presStyleIdx="0" presStyleCnt="4">
        <dgm:presLayoutVars>
          <dgm:chMax val="1"/>
          <dgm:bulletEnabled val="1"/>
        </dgm:presLayoutVars>
      </dgm:prSet>
      <dgm:spPr/>
      <dgm:t>
        <a:bodyPr/>
        <a:lstStyle/>
        <a:p>
          <a:endParaRPr lang="fr-FR"/>
        </a:p>
      </dgm:t>
    </dgm:pt>
    <dgm:pt modelId="{7F17D164-84BA-4764-86C8-2633A57BABE9}" type="pres">
      <dgm:prSet presAssocID="{B4FD2E32-EF62-4911-B0F8-34BF5CB4FC8E}" presName="descendantText" presStyleLbl="alignAcc1" presStyleIdx="0" presStyleCnt="4">
        <dgm:presLayoutVars>
          <dgm:bulletEnabled val="1"/>
        </dgm:presLayoutVars>
      </dgm:prSet>
      <dgm:spPr/>
      <dgm:t>
        <a:bodyPr/>
        <a:lstStyle/>
        <a:p>
          <a:endParaRPr lang="fr-FR"/>
        </a:p>
      </dgm:t>
    </dgm:pt>
    <dgm:pt modelId="{1B9E28E5-8EB5-4FE3-BDB1-D06B115397DC}" type="pres">
      <dgm:prSet presAssocID="{3070794B-41CD-4325-A928-DAD231D395F3}" presName="sp" presStyleCnt="0"/>
      <dgm:spPr/>
    </dgm:pt>
    <dgm:pt modelId="{C0812F44-05C6-4422-9382-FF9A25B032D0}" type="pres">
      <dgm:prSet presAssocID="{BB871171-14C5-437E-BF98-D3A951D0363D}" presName="composite" presStyleCnt="0"/>
      <dgm:spPr/>
    </dgm:pt>
    <dgm:pt modelId="{A46D0DE9-E70C-4651-B840-764576A9CE30}" type="pres">
      <dgm:prSet presAssocID="{BB871171-14C5-437E-BF98-D3A951D0363D}" presName="parentText" presStyleLbl="alignNode1" presStyleIdx="1" presStyleCnt="4">
        <dgm:presLayoutVars>
          <dgm:chMax val="1"/>
          <dgm:bulletEnabled val="1"/>
        </dgm:presLayoutVars>
      </dgm:prSet>
      <dgm:spPr/>
      <dgm:t>
        <a:bodyPr/>
        <a:lstStyle/>
        <a:p>
          <a:endParaRPr lang="fr-FR"/>
        </a:p>
      </dgm:t>
    </dgm:pt>
    <dgm:pt modelId="{5106CE61-C786-48D2-B9B0-BE2D4369FC1F}" type="pres">
      <dgm:prSet presAssocID="{BB871171-14C5-437E-BF98-D3A951D0363D}" presName="descendantText" presStyleLbl="alignAcc1" presStyleIdx="1" presStyleCnt="4">
        <dgm:presLayoutVars>
          <dgm:bulletEnabled val="1"/>
        </dgm:presLayoutVars>
      </dgm:prSet>
      <dgm:spPr/>
      <dgm:t>
        <a:bodyPr/>
        <a:lstStyle/>
        <a:p>
          <a:endParaRPr lang="fr-FR"/>
        </a:p>
      </dgm:t>
    </dgm:pt>
    <dgm:pt modelId="{960BEC5A-3E18-4B91-8F16-DEC9AC171897}" type="pres">
      <dgm:prSet presAssocID="{93D15FF8-776E-4A29-A241-7B18AACEA962}" presName="sp" presStyleCnt="0"/>
      <dgm:spPr/>
    </dgm:pt>
    <dgm:pt modelId="{DA1BF81E-96D6-9543-A618-E75F667B57FA}" type="pres">
      <dgm:prSet presAssocID="{4D4E8C1C-A1B5-AC45-81DB-E5FF07CEA284}" presName="composite" presStyleCnt="0"/>
      <dgm:spPr/>
    </dgm:pt>
    <dgm:pt modelId="{7AA84958-5538-BA4D-8012-8FA3F127D4FB}" type="pres">
      <dgm:prSet presAssocID="{4D4E8C1C-A1B5-AC45-81DB-E5FF07CEA284}" presName="parentText" presStyleLbl="alignNode1" presStyleIdx="2" presStyleCnt="4">
        <dgm:presLayoutVars>
          <dgm:chMax val="1"/>
          <dgm:bulletEnabled val="1"/>
        </dgm:presLayoutVars>
      </dgm:prSet>
      <dgm:spPr/>
      <dgm:t>
        <a:bodyPr/>
        <a:lstStyle/>
        <a:p>
          <a:endParaRPr lang="en-US"/>
        </a:p>
      </dgm:t>
    </dgm:pt>
    <dgm:pt modelId="{F2B207CE-8FBB-DE4C-8F87-92EEA73BA8C8}" type="pres">
      <dgm:prSet presAssocID="{4D4E8C1C-A1B5-AC45-81DB-E5FF07CEA284}" presName="descendantText" presStyleLbl="alignAcc1" presStyleIdx="2" presStyleCnt="4">
        <dgm:presLayoutVars>
          <dgm:bulletEnabled val="1"/>
        </dgm:presLayoutVars>
      </dgm:prSet>
      <dgm:spPr/>
      <dgm:t>
        <a:bodyPr/>
        <a:lstStyle/>
        <a:p>
          <a:endParaRPr lang="en-US"/>
        </a:p>
      </dgm:t>
    </dgm:pt>
    <dgm:pt modelId="{23F0E2E4-3FEF-C646-B9DB-34EC63EA3D82}" type="pres">
      <dgm:prSet presAssocID="{DEFDD98E-441B-6843-9BB8-217000558D2F}" presName="sp" presStyleCnt="0"/>
      <dgm:spPr/>
    </dgm:pt>
    <dgm:pt modelId="{9BB86DF4-98C8-4849-953C-B3BC7C10189B}" type="pres">
      <dgm:prSet presAssocID="{8C9AFBE0-3328-8841-8F7D-AD9A1763EAE5}" presName="composite" presStyleCnt="0"/>
      <dgm:spPr/>
    </dgm:pt>
    <dgm:pt modelId="{B26D2025-AD42-9E43-9674-B46ED7FD633E}" type="pres">
      <dgm:prSet presAssocID="{8C9AFBE0-3328-8841-8F7D-AD9A1763EAE5}" presName="parentText" presStyleLbl="alignNode1" presStyleIdx="3" presStyleCnt="4">
        <dgm:presLayoutVars>
          <dgm:chMax val="1"/>
          <dgm:bulletEnabled val="1"/>
        </dgm:presLayoutVars>
      </dgm:prSet>
      <dgm:spPr/>
      <dgm:t>
        <a:bodyPr/>
        <a:lstStyle/>
        <a:p>
          <a:endParaRPr lang="en-US"/>
        </a:p>
      </dgm:t>
    </dgm:pt>
    <dgm:pt modelId="{0BE55BF3-8181-9440-BD09-811CD93B6890}" type="pres">
      <dgm:prSet presAssocID="{8C9AFBE0-3328-8841-8F7D-AD9A1763EAE5}" presName="descendantText" presStyleLbl="alignAcc1" presStyleIdx="3" presStyleCnt="4">
        <dgm:presLayoutVars>
          <dgm:bulletEnabled val="1"/>
        </dgm:presLayoutVars>
      </dgm:prSet>
      <dgm:spPr/>
      <dgm:t>
        <a:bodyPr/>
        <a:lstStyle/>
        <a:p>
          <a:endParaRPr lang="en-US"/>
        </a:p>
      </dgm:t>
    </dgm:pt>
  </dgm:ptLst>
  <dgm:cxnLst>
    <dgm:cxn modelId="{17D82A35-3116-BC41-8BE1-1B70C853792D}" type="presOf" srcId="{F45F08BC-F1EC-4B82-A00B-B057F0A3FD25}" destId="{5106CE61-C786-48D2-B9B0-BE2D4369FC1F}" srcOrd="0" destOrd="0" presId="urn:microsoft.com/office/officeart/2005/8/layout/chevron2"/>
    <dgm:cxn modelId="{368D779D-4456-8248-8791-05496C964476}" srcId="{8C9AFBE0-3328-8841-8F7D-AD9A1763EAE5}" destId="{F7A7D1D0-FCE5-D646-BB64-2B27AFF8CA31}" srcOrd="0" destOrd="0" parTransId="{920E0FF7-B4E0-5F4B-953D-1A483E068556}" sibTransId="{B2064A38-2DD7-0143-9D5B-96EFAF030545}"/>
    <dgm:cxn modelId="{B088BC2D-41D1-3E41-9E93-833677FD7C06}" type="presOf" srcId="{BB871171-14C5-437E-BF98-D3A951D0363D}" destId="{A46D0DE9-E70C-4651-B840-764576A9CE30}" srcOrd="0" destOrd="0" presId="urn:microsoft.com/office/officeart/2005/8/layout/chevron2"/>
    <dgm:cxn modelId="{0453EEE6-DD89-534F-9075-7847B8154AA6}" type="presOf" srcId="{B4FD2E32-EF62-4911-B0F8-34BF5CB4FC8E}" destId="{AAE61154-5731-4FDF-AC56-F291AEF0015B}" srcOrd="0" destOrd="0" presId="urn:microsoft.com/office/officeart/2005/8/layout/chevron2"/>
    <dgm:cxn modelId="{147AA715-9012-4D8C-BC2F-DE172F5608E5}" srcId="{B4FD2E32-EF62-4911-B0F8-34BF5CB4FC8E}" destId="{9675F2E8-2275-4278-A8CB-EA4CE0AD01E2}" srcOrd="0" destOrd="0" parTransId="{AAD47362-C7E6-45A4-B614-B3136FBC992B}" sibTransId="{600E9E88-609F-4915-827B-D80FC5825339}"/>
    <dgm:cxn modelId="{C242F448-D27E-4E0E-94ED-CD1175EFB0DC}" srcId="{BB871171-14C5-437E-BF98-D3A951D0363D}" destId="{F45F08BC-F1EC-4B82-A00B-B057F0A3FD25}" srcOrd="0" destOrd="0" parTransId="{1EB757F7-2729-4E6F-BC0B-58066CA4E51E}" sibTransId="{363F2CA6-9C1A-4D52-B128-577DCBF76E06}"/>
    <dgm:cxn modelId="{98676B04-B286-2D4B-B67A-8C668A8537CC}" type="presOf" srcId="{4D4E8C1C-A1B5-AC45-81DB-E5FF07CEA284}" destId="{7AA84958-5538-BA4D-8012-8FA3F127D4FB}" srcOrd="0" destOrd="0" presId="urn:microsoft.com/office/officeart/2005/8/layout/chevron2"/>
    <dgm:cxn modelId="{C68FC128-3F20-9745-85E7-C289D1E02171}" type="presOf" srcId="{8C9AFBE0-3328-8841-8F7D-AD9A1763EAE5}" destId="{B26D2025-AD42-9E43-9674-B46ED7FD633E}" srcOrd="0" destOrd="0" presId="urn:microsoft.com/office/officeart/2005/8/layout/chevron2"/>
    <dgm:cxn modelId="{AA73BF8C-D9BB-2542-AD64-794BA72E38F0}" type="presOf" srcId="{F7A7D1D0-FCE5-D646-BB64-2B27AFF8CA31}" destId="{0BE55BF3-8181-9440-BD09-811CD93B6890}" srcOrd="0" destOrd="0" presId="urn:microsoft.com/office/officeart/2005/8/layout/chevron2"/>
    <dgm:cxn modelId="{1FF9A347-C946-174C-9C54-66B2B078BCCB}" srcId="{8C9AFBE0-3328-8841-8F7D-AD9A1763EAE5}" destId="{D17DCDC3-3DC6-8E42-9D1F-70E14477A0F6}" srcOrd="1" destOrd="0" parTransId="{3808EE76-774E-C84B-85E8-C1CB3A4582C8}" sibTransId="{34D5FE44-EB5E-CF42-A4E2-06189BA4CF8A}"/>
    <dgm:cxn modelId="{C9FDE455-5F2B-1545-8244-35ACA7933E86}" type="presOf" srcId="{763E8564-8C0D-4207-972A-E61541FB0532}" destId="{E95DEFE7-1D8C-4781-B897-BBD6AFCFF65B}" srcOrd="0" destOrd="0" presId="urn:microsoft.com/office/officeart/2005/8/layout/chevron2"/>
    <dgm:cxn modelId="{D628CAAD-0400-FC48-B2BB-74E16113C6AA}" type="presOf" srcId="{8991159A-86CC-1548-8671-54F6091E7154}" destId="{F2B207CE-8FBB-DE4C-8F87-92EEA73BA8C8}" srcOrd="0" destOrd="0" presId="urn:microsoft.com/office/officeart/2005/8/layout/chevron2"/>
    <dgm:cxn modelId="{18A7B7D7-F7C7-CD46-B48D-794F9879A130}" type="presOf" srcId="{D17DCDC3-3DC6-8E42-9D1F-70E14477A0F6}" destId="{0BE55BF3-8181-9440-BD09-811CD93B6890}" srcOrd="0" destOrd="1" presId="urn:microsoft.com/office/officeart/2005/8/layout/chevron2"/>
    <dgm:cxn modelId="{B4B50569-A4B3-FE48-B977-5927FB5F24E1}" srcId="{763E8564-8C0D-4207-972A-E61541FB0532}" destId="{4D4E8C1C-A1B5-AC45-81DB-E5FF07CEA284}" srcOrd="2" destOrd="0" parTransId="{C3F7255C-1E28-F543-859B-8DEB18053357}" sibTransId="{DEFDD98E-441B-6843-9BB8-217000558D2F}"/>
    <dgm:cxn modelId="{561B53D7-6EDD-3644-9C48-D40CB92F8305}" type="presOf" srcId="{9675F2E8-2275-4278-A8CB-EA4CE0AD01E2}" destId="{7F17D164-84BA-4764-86C8-2633A57BABE9}" srcOrd="0" destOrd="0" presId="urn:microsoft.com/office/officeart/2005/8/layout/chevron2"/>
    <dgm:cxn modelId="{3028C17E-211E-433F-BFEF-5B43E07C0A1F}" srcId="{763E8564-8C0D-4207-972A-E61541FB0532}" destId="{BB871171-14C5-437E-BF98-D3A951D0363D}" srcOrd="1" destOrd="0" parTransId="{64D45747-1CD7-40E7-9782-94CC3217E720}" sibTransId="{93D15FF8-776E-4A29-A241-7B18AACEA962}"/>
    <dgm:cxn modelId="{BE2E1E5F-196F-493A-AAB3-4FA4B8998883}" srcId="{763E8564-8C0D-4207-972A-E61541FB0532}" destId="{B4FD2E32-EF62-4911-B0F8-34BF5CB4FC8E}" srcOrd="0" destOrd="0" parTransId="{3128175A-8D01-4C51-A2B1-FEE2DB3FD0D7}" sibTransId="{3070794B-41CD-4325-A928-DAD231D395F3}"/>
    <dgm:cxn modelId="{A8C62A18-C101-AE43-9786-3E6706CE8963}" srcId="{4D4E8C1C-A1B5-AC45-81DB-E5FF07CEA284}" destId="{8991159A-86CC-1548-8671-54F6091E7154}" srcOrd="0" destOrd="0" parTransId="{6659AE96-DE21-9C4F-8630-9BCF4C13D613}" sibTransId="{0A69E999-5369-CC41-86F0-CB3F5C224599}"/>
    <dgm:cxn modelId="{4A261E9B-D0C6-CE43-876C-E8FB4FA4AA6A}" srcId="{763E8564-8C0D-4207-972A-E61541FB0532}" destId="{8C9AFBE0-3328-8841-8F7D-AD9A1763EAE5}" srcOrd="3" destOrd="0" parTransId="{9AC6B2D6-E9CF-AF4D-AE12-0C1F1D6854BB}" sibTransId="{30DBBEA6-05CF-814D-912D-6240D1BBEC71}"/>
    <dgm:cxn modelId="{D625D6B7-652F-DE42-ABF3-988043BC174A}" type="presParOf" srcId="{E95DEFE7-1D8C-4781-B897-BBD6AFCFF65B}" destId="{92D7366B-C884-4440-A1AC-E2356C79D967}" srcOrd="0" destOrd="0" presId="urn:microsoft.com/office/officeart/2005/8/layout/chevron2"/>
    <dgm:cxn modelId="{411903E5-C3EE-1249-8B90-578E57B26CB5}" type="presParOf" srcId="{92D7366B-C884-4440-A1AC-E2356C79D967}" destId="{AAE61154-5731-4FDF-AC56-F291AEF0015B}" srcOrd="0" destOrd="0" presId="urn:microsoft.com/office/officeart/2005/8/layout/chevron2"/>
    <dgm:cxn modelId="{7EC165C8-9E50-2E45-A7FE-500AEC74EFB5}" type="presParOf" srcId="{92D7366B-C884-4440-A1AC-E2356C79D967}" destId="{7F17D164-84BA-4764-86C8-2633A57BABE9}" srcOrd="1" destOrd="0" presId="urn:microsoft.com/office/officeart/2005/8/layout/chevron2"/>
    <dgm:cxn modelId="{015ED899-F2BD-1D4D-A4A3-D1DAA2BD930C}" type="presParOf" srcId="{E95DEFE7-1D8C-4781-B897-BBD6AFCFF65B}" destId="{1B9E28E5-8EB5-4FE3-BDB1-D06B115397DC}" srcOrd="1" destOrd="0" presId="urn:microsoft.com/office/officeart/2005/8/layout/chevron2"/>
    <dgm:cxn modelId="{E79D0979-CEB5-2E45-AA74-150C93E8A9A8}" type="presParOf" srcId="{E95DEFE7-1D8C-4781-B897-BBD6AFCFF65B}" destId="{C0812F44-05C6-4422-9382-FF9A25B032D0}" srcOrd="2" destOrd="0" presId="urn:microsoft.com/office/officeart/2005/8/layout/chevron2"/>
    <dgm:cxn modelId="{0E1602D3-F9D4-794A-B94B-8AEE22E2249A}" type="presParOf" srcId="{C0812F44-05C6-4422-9382-FF9A25B032D0}" destId="{A46D0DE9-E70C-4651-B840-764576A9CE30}" srcOrd="0" destOrd="0" presId="urn:microsoft.com/office/officeart/2005/8/layout/chevron2"/>
    <dgm:cxn modelId="{D322FF6B-94E8-624C-AEDF-D5E788EB354C}" type="presParOf" srcId="{C0812F44-05C6-4422-9382-FF9A25B032D0}" destId="{5106CE61-C786-48D2-B9B0-BE2D4369FC1F}" srcOrd="1" destOrd="0" presId="urn:microsoft.com/office/officeart/2005/8/layout/chevron2"/>
    <dgm:cxn modelId="{92560F72-8EFB-A540-8B35-E1A560FB9764}" type="presParOf" srcId="{E95DEFE7-1D8C-4781-B897-BBD6AFCFF65B}" destId="{960BEC5A-3E18-4B91-8F16-DEC9AC171897}" srcOrd="3" destOrd="0" presId="urn:microsoft.com/office/officeart/2005/8/layout/chevron2"/>
    <dgm:cxn modelId="{9E9B3A9D-97DD-4948-B1B1-A3980EFF1EC0}" type="presParOf" srcId="{E95DEFE7-1D8C-4781-B897-BBD6AFCFF65B}" destId="{DA1BF81E-96D6-9543-A618-E75F667B57FA}" srcOrd="4" destOrd="0" presId="urn:microsoft.com/office/officeart/2005/8/layout/chevron2"/>
    <dgm:cxn modelId="{554B7DBF-7227-344B-8606-7AB73BCEFD15}" type="presParOf" srcId="{DA1BF81E-96D6-9543-A618-E75F667B57FA}" destId="{7AA84958-5538-BA4D-8012-8FA3F127D4FB}" srcOrd="0" destOrd="0" presId="urn:microsoft.com/office/officeart/2005/8/layout/chevron2"/>
    <dgm:cxn modelId="{35CEF367-6C44-B744-8720-C8C358F80ECF}" type="presParOf" srcId="{DA1BF81E-96D6-9543-A618-E75F667B57FA}" destId="{F2B207CE-8FBB-DE4C-8F87-92EEA73BA8C8}" srcOrd="1" destOrd="0" presId="urn:microsoft.com/office/officeart/2005/8/layout/chevron2"/>
    <dgm:cxn modelId="{A4874BA3-85F8-DB42-A5D0-F2737F2D2CCB}" type="presParOf" srcId="{E95DEFE7-1D8C-4781-B897-BBD6AFCFF65B}" destId="{23F0E2E4-3FEF-C646-B9DB-34EC63EA3D82}" srcOrd="5" destOrd="0" presId="urn:microsoft.com/office/officeart/2005/8/layout/chevron2"/>
    <dgm:cxn modelId="{7C592252-C28A-EC4A-B7DE-A57C01AE9713}" type="presParOf" srcId="{E95DEFE7-1D8C-4781-B897-BBD6AFCFF65B}" destId="{9BB86DF4-98C8-4849-953C-B3BC7C10189B}" srcOrd="6" destOrd="0" presId="urn:microsoft.com/office/officeart/2005/8/layout/chevron2"/>
    <dgm:cxn modelId="{598BA9B4-7851-B244-931C-82C4FA44BAB2}" type="presParOf" srcId="{9BB86DF4-98C8-4849-953C-B3BC7C10189B}" destId="{B26D2025-AD42-9E43-9674-B46ED7FD633E}" srcOrd="0" destOrd="0" presId="urn:microsoft.com/office/officeart/2005/8/layout/chevron2"/>
    <dgm:cxn modelId="{01ECA764-2DDA-484F-88BD-A4FBB48354A0}" type="presParOf" srcId="{9BB86DF4-98C8-4849-953C-B3BC7C10189B}" destId="{0BE55BF3-8181-9440-BD09-811CD93B689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61154-5731-4FDF-AC56-F291AEF0015B}">
      <dsp:nvSpPr>
        <dsp:cNvPr id="0" name=""/>
        <dsp:cNvSpPr/>
      </dsp:nvSpPr>
      <dsp:spPr>
        <a:xfrm rot="5400000">
          <a:off x="-196374" y="202379"/>
          <a:ext cx="1309165" cy="916415"/>
        </a:xfrm>
        <a:prstGeom prst="chevron">
          <a:avLst/>
        </a:prstGeom>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fr-FR" sz="2200" kern="1200" dirty="0" smtClean="0"/>
            <a:t>1997</a:t>
          </a:r>
          <a:endParaRPr lang="fr-FR" sz="1700" kern="1200" dirty="0"/>
        </a:p>
      </dsp:txBody>
      <dsp:txXfrm rot="-5400000">
        <a:off x="2" y="464212"/>
        <a:ext cx="916415" cy="392750"/>
      </dsp:txXfrm>
    </dsp:sp>
    <dsp:sp modelId="{7F17D164-84BA-4764-86C8-2633A57BABE9}">
      <dsp:nvSpPr>
        <dsp:cNvPr id="0" name=""/>
        <dsp:cNvSpPr/>
      </dsp:nvSpPr>
      <dsp:spPr>
        <a:xfrm rot="5400000">
          <a:off x="3556993" y="-2634572"/>
          <a:ext cx="850957" cy="6132112"/>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fr-FR" sz="2200" kern="1200" dirty="0" smtClean="0"/>
            <a:t>WAP Forum</a:t>
          </a:r>
          <a:endParaRPr lang="fr-FR" sz="2200" kern="1200" dirty="0"/>
        </a:p>
      </dsp:txBody>
      <dsp:txXfrm rot="-5400000">
        <a:off x="916416" y="47545"/>
        <a:ext cx="6090572" cy="767877"/>
      </dsp:txXfrm>
    </dsp:sp>
    <dsp:sp modelId="{A46D0DE9-E70C-4651-B840-764576A9CE30}">
      <dsp:nvSpPr>
        <dsp:cNvPr id="0" name=""/>
        <dsp:cNvSpPr/>
      </dsp:nvSpPr>
      <dsp:spPr>
        <a:xfrm rot="5400000">
          <a:off x="-196374" y="1340911"/>
          <a:ext cx="1309165" cy="916415"/>
        </a:xfrm>
        <a:prstGeom prst="chevron">
          <a:avLst/>
        </a:prstGeom>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fr-FR" sz="2200" kern="1200" dirty="0" smtClean="0"/>
            <a:t>1998</a:t>
          </a:r>
          <a:endParaRPr lang="fr-FR" sz="2200" kern="1200" dirty="0"/>
        </a:p>
      </dsp:txBody>
      <dsp:txXfrm rot="-5400000">
        <a:off x="2" y="1602744"/>
        <a:ext cx="916415" cy="392750"/>
      </dsp:txXfrm>
    </dsp:sp>
    <dsp:sp modelId="{5106CE61-C786-48D2-B9B0-BE2D4369FC1F}">
      <dsp:nvSpPr>
        <dsp:cNvPr id="0" name=""/>
        <dsp:cNvSpPr/>
      </dsp:nvSpPr>
      <dsp:spPr>
        <a:xfrm rot="5400000">
          <a:off x="3556993" y="-1496040"/>
          <a:ext cx="850957" cy="6132112"/>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fr-FR" sz="2200" kern="1200" dirty="0" smtClean="0"/>
            <a:t>Wireless </a:t>
          </a:r>
          <a:r>
            <a:rPr lang="fr-FR" sz="2200" kern="1200" dirty="0" err="1" smtClean="0"/>
            <a:t>Markup</a:t>
          </a:r>
          <a:r>
            <a:rPr lang="fr-FR" sz="2200" kern="1200" dirty="0" smtClean="0"/>
            <a:t> </a:t>
          </a:r>
          <a:r>
            <a:rPr lang="fr-FR" sz="2200" kern="1200" dirty="0" err="1" smtClean="0"/>
            <a:t>Language</a:t>
          </a:r>
          <a:endParaRPr lang="fr-FR" sz="2200" kern="1200" dirty="0"/>
        </a:p>
      </dsp:txBody>
      <dsp:txXfrm rot="-5400000">
        <a:off x="916416" y="1186077"/>
        <a:ext cx="6090572" cy="767877"/>
      </dsp:txXfrm>
    </dsp:sp>
    <dsp:sp modelId="{281FC438-F9DE-4147-B08E-5C0D57EA0FDC}">
      <dsp:nvSpPr>
        <dsp:cNvPr id="0" name=""/>
        <dsp:cNvSpPr/>
      </dsp:nvSpPr>
      <dsp:spPr>
        <a:xfrm rot="5400000">
          <a:off x="-451603" y="2735917"/>
          <a:ext cx="1819621" cy="916415"/>
        </a:xfrm>
        <a:prstGeom prst="chevron">
          <a:avLst/>
        </a:prstGeom>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fr-FR" sz="2200" kern="1200" dirty="0" smtClean="0"/>
            <a:t>2002</a:t>
          </a:r>
          <a:endParaRPr lang="fr-FR" sz="2200" kern="1200" dirty="0"/>
        </a:p>
      </dsp:txBody>
      <dsp:txXfrm rot="-5400000">
        <a:off x="1" y="2742522"/>
        <a:ext cx="916415" cy="903206"/>
      </dsp:txXfrm>
    </dsp:sp>
    <dsp:sp modelId="{370F92F7-83D2-479C-A594-4263402A5D47}">
      <dsp:nvSpPr>
        <dsp:cNvPr id="0" name=""/>
        <dsp:cNvSpPr/>
      </dsp:nvSpPr>
      <dsp:spPr>
        <a:xfrm rot="5400000">
          <a:off x="3300518" y="-101034"/>
          <a:ext cx="1363906" cy="6132112"/>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fr-FR" sz="2200" kern="1200" dirty="0" smtClean="0"/>
            <a:t>WAP 2.0</a:t>
          </a:r>
          <a:endParaRPr lang="fr-FR" sz="2200" kern="1200" dirty="0"/>
        </a:p>
        <a:p>
          <a:pPr marL="228600" lvl="1" indent="-228600" algn="l" defTabSz="977900">
            <a:lnSpc>
              <a:spcPct val="90000"/>
            </a:lnSpc>
            <a:spcBef>
              <a:spcPct val="0"/>
            </a:spcBef>
            <a:spcAft>
              <a:spcPct val="15000"/>
            </a:spcAft>
            <a:buChar char="••"/>
          </a:pPr>
          <a:r>
            <a:rPr lang="fr-FR" sz="2200" kern="1200" dirty="0" smtClean="0"/>
            <a:t>XHTML Mobile Profile</a:t>
          </a:r>
          <a:endParaRPr lang="fr-FR" sz="2200" kern="1200" dirty="0"/>
        </a:p>
        <a:p>
          <a:pPr marL="228600" lvl="1" indent="-228600" algn="l" defTabSz="977900">
            <a:lnSpc>
              <a:spcPct val="90000"/>
            </a:lnSpc>
            <a:spcBef>
              <a:spcPct val="0"/>
            </a:spcBef>
            <a:spcAft>
              <a:spcPct val="15000"/>
            </a:spcAft>
            <a:buChar char="••"/>
          </a:pPr>
          <a:r>
            <a:rPr lang="fr-FR" sz="2200" kern="1200" dirty="0" smtClean="0"/>
            <a:t>WAP Forum joins the Open Mobile Alliance</a:t>
          </a:r>
          <a:endParaRPr lang="fr-FR" sz="2200" kern="1200" dirty="0"/>
        </a:p>
      </dsp:txBody>
      <dsp:txXfrm rot="-5400000">
        <a:off x="916415" y="2349649"/>
        <a:ext cx="6065532" cy="12307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61154-5731-4FDF-AC56-F291AEF0015B}">
      <dsp:nvSpPr>
        <dsp:cNvPr id="0" name=""/>
        <dsp:cNvSpPr/>
      </dsp:nvSpPr>
      <dsp:spPr>
        <a:xfrm rot="5400000">
          <a:off x="-170284" y="174291"/>
          <a:ext cx="1135231" cy="794661"/>
        </a:xfrm>
        <a:prstGeom prst="chevron">
          <a:avLst/>
        </a:prstGeom>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fr-FR" sz="2200" kern="1200" dirty="0" smtClean="0"/>
            <a:t>2001</a:t>
          </a:r>
          <a:endParaRPr lang="fr-FR" sz="1700" kern="1200" dirty="0"/>
        </a:p>
      </dsp:txBody>
      <dsp:txXfrm rot="-5400000">
        <a:off x="2" y="401337"/>
        <a:ext cx="794661" cy="340570"/>
      </dsp:txXfrm>
    </dsp:sp>
    <dsp:sp modelId="{7F17D164-84BA-4764-86C8-2633A57BABE9}">
      <dsp:nvSpPr>
        <dsp:cNvPr id="0" name=""/>
        <dsp:cNvSpPr/>
      </dsp:nvSpPr>
      <dsp:spPr>
        <a:xfrm rot="5400000">
          <a:off x="3556772" y="-2758103"/>
          <a:ext cx="737900" cy="6262122"/>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smtClean="0"/>
            <a:t>XHTML Basic 1.0</a:t>
          </a:r>
          <a:endParaRPr lang="fr-FR" sz="2200" kern="1200" dirty="0"/>
        </a:p>
      </dsp:txBody>
      <dsp:txXfrm rot="-5400000">
        <a:off x="794662" y="40028"/>
        <a:ext cx="6226101" cy="665858"/>
      </dsp:txXfrm>
    </dsp:sp>
    <dsp:sp modelId="{A46D0DE9-E70C-4651-B840-764576A9CE30}">
      <dsp:nvSpPr>
        <dsp:cNvPr id="0" name=""/>
        <dsp:cNvSpPr/>
      </dsp:nvSpPr>
      <dsp:spPr>
        <a:xfrm rot="5400000">
          <a:off x="-170284" y="1161361"/>
          <a:ext cx="1135231" cy="794661"/>
        </a:xfrm>
        <a:prstGeom prst="chevron">
          <a:avLst/>
        </a:prstGeom>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fr-FR" sz="2200" kern="1200" dirty="0" smtClean="0"/>
            <a:t>2004</a:t>
          </a:r>
          <a:endParaRPr lang="fr-FR" sz="2200" kern="1200" dirty="0"/>
        </a:p>
      </dsp:txBody>
      <dsp:txXfrm rot="-5400000">
        <a:off x="2" y="1388407"/>
        <a:ext cx="794661" cy="340570"/>
      </dsp:txXfrm>
    </dsp:sp>
    <dsp:sp modelId="{5106CE61-C786-48D2-B9B0-BE2D4369FC1F}">
      <dsp:nvSpPr>
        <dsp:cNvPr id="0" name=""/>
        <dsp:cNvSpPr/>
      </dsp:nvSpPr>
      <dsp:spPr>
        <a:xfrm rot="5400000">
          <a:off x="3556772" y="-1771033"/>
          <a:ext cx="737900" cy="6262122"/>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smtClean="0"/>
            <a:t>Creation of the WHATWG</a:t>
          </a:r>
          <a:endParaRPr lang="fr-FR" sz="2200" kern="1200" dirty="0"/>
        </a:p>
      </dsp:txBody>
      <dsp:txXfrm rot="-5400000">
        <a:off x="794662" y="1027098"/>
        <a:ext cx="6226101" cy="665858"/>
      </dsp:txXfrm>
    </dsp:sp>
    <dsp:sp modelId="{7AA84958-5538-BA4D-8012-8FA3F127D4FB}">
      <dsp:nvSpPr>
        <dsp:cNvPr id="0" name=""/>
        <dsp:cNvSpPr/>
      </dsp:nvSpPr>
      <dsp:spPr>
        <a:xfrm rot="5400000">
          <a:off x="-170284" y="2148432"/>
          <a:ext cx="1135231" cy="794661"/>
        </a:xfrm>
        <a:prstGeom prst="chevron">
          <a:avLst/>
        </a:prstGeom>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2007</a:t>
          </a:r>
          <a:endParaRPr lang="en-US" sz="2200" kern="1200" dirty="0"/>
        </a:p>
      </dsp:txBody>
      <dsp:txXfrm rot="-5400000">
        <a:off x="2" y="2375478"/>
        <a:ext cx="794661" cy="340570"/>
      </dsp:txXfrm>
    </dsp:sp>
    <dsp:sp modelId="{F2B207CE-8FBB-DE4C-8F87-92EEA73BA8C8}">
      <dsp:nvSpPr>
        <dsp:cNvPr id="0" name=""/>
        <dsp:cNvSpPr/>
      </dsp:nvSpPr>
      <dsp:spPr>
        <a:xfrm rot="5400000">
          <a:off x="3556772" y="-783963"/>
          <a:ext cx="737900" cy="6262122"/>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fr-FR" sz="2200" kern="1200" dirty="0" smtClean="0"/>
            <a:t>The W3C </a:t>
          </a:r>
          <a:r>
            <a:rPr lang="fr-FR" sz="2200" kern="1200" dirty="0" err="1" smtClean="0"/>
            <a:t>adopts</a:t>
          </a:r>
          <a:r>
            <a:rPr lang="fr-FR" sz="2200" kern="1200" dirty="0" smtClean="0"/>
            <a:t> the WHATWG HTML5</a:t>
          </a:r>
          <a:endParaRPr lang="en-US" sz="2200" kern="1200" dirty="0"/>
        </a:p>
      </dsp:txBody>
      <dsp:txXfrm rot="-5400000">
        <a:off x="794662" y="2014168"/>
        <a:ext cx="6226101" cy="665858"/>
      </dsp:txXfrm>
    </dsp:sp>
    <dsp:sp modelId="{B26D2025-AD42-9E43-9674-B46ED7FD633E}">
      <dsp:nvSpPr>
        <dsp:cNvPr id="0" name=""/>
        <dsp:cNvSpPr/>
      </dsp:nvSpPr>
      <dsp:spPr>
        <a:xfrm rot="5400000">
          <a:off x="-170284" y="3135502"/>
          <a:ext cx="1135231" cy="794661"/>
        </a:xfrm>
        <a:prstGeom prst="chevron">
          <a:avLst/>
        </a:prstGeom>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2008</a:t>
          </a:r>
          <a:endParaRPr lang="en-US" sz="2200" kern="1200" dirty="0"/>
        </a:p>
      </dsp:txBody>
      <dsp:txXfrm rot="-5400000">
        <a:off x="2" y="3362548"/>
        <a:ext cx="794661" cy="340570"/>
      </dsp:txXfrm>
    </dsp:sp>
    <dsp:sp modelId="{0BE55BF3-8181-9440-BD09-811CD93B6890}">
      <dsp:nvSpPr>
        <dsp:cNvPr id="0" name=""/>
        <dsp:cNvSpPr/>
      </dsp:nvSpPr>
      <dsp:spPr>
        <a:xfrm rot="5400000">
          <a:off x="3556772" y="203106"/>
          <a:ext cx="737900" cy="6262122"/>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smtClean="0"/>
            <a:t>XHTML Basic 1.1</a:t>
          </a:r>
          <a:endParaRPr lang="en-US" sz="2200" kern="1200" dirty="0"/>
        </a:p>
        <a:p>
          <a:pPr marL="228600" lvl="1" indent="-228600" algn="l" defTabSz="977900">
            <a:lnSpc>
              <a:spcPct val="90000"/>
            </a:lnSpc>
            <a:spcBef>
              <a:spcPct val="0"/>
            </a:spcBef>
            <a:spcAft>
              <a:spcPct val="15000"/>
            </a:spcAft>
            <a:buChar char="••"/>
          </a:pPr>
          <a:r>
            <a:rPr lang="en-US" sz="2200" kern="1200" dirty="0" smtClean="0"/>
            <a:t>XHTML MP 1.2</a:t>
          </a:r>
          <a:endParaRPr lang="en-US" sz="2200" kern="1200" dirty="0"/>
        </a:p>
      </dsp:txBody>
      <dsp:txXfrm rot="-5400000">
        <a:off x="794662" y="3001238"/>
        <a:ext cx="6226101" cy="66585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62" name="Rectangle 2"/>
          <p:cNvSpPr>
            <a:spLocks noGrp="1" noChangeArrowheads="1"/>
          </p:cNvSpPr>
          <p:nvPr>
            <p:ph type="hdr" sz="quarter"/>
          </p:nvPr>
        </p:nvSpPr>
        <p:spPr bwMode="auto">
          <a:xfrm>
            <a:off x="2370138" y="0"/>
            <a:ext cx="4511675"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900">
                <a:solidFill>
                  <a:srgbClr val="5F5F5F"/>
                </a:solidFill>
                <a:latin typeface="Arial" charset="0"/>
                <a:ea typeface="+mn-ea"/>
                <a:cs typeface="+mn-cs"/>
              </a:defRPr>
            </a:lvl1pPr>
          </a:lstStyle>
          <a:p>
            <a:pPr>
              <a:defRPr/>
            </a:pPr>
            <a:r>
              <a:rPr lang="en-US"/>
              <a:t>[Title of the course]</a:t>
            </a:r>
          </a:p>
        </p:txBody>
      </p:sp>
      <p:sp>
        <p:nvSpPr>
          <p:cNvPr id="501763" name="Rectangle 3"/>
          <p:cNvSpPr>
            <a:spLocks noGrp="1" noChangeArrowheads="1"/>
          </p:cNvSpPr>
          <p:nvPr>
            <p:ph type="dt" sz="quarter" idx="1"/>
          </p:nvPr>
        </p:nvSpPr>
        <p:spPr bwMode="auto">
          <a:xfrm>
            <a:off x="0" y="0"/>
            <a:ext cx="1911350"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900" smtClean="0">
                <a:solidFill>
                  <a:srgbClr val="5F5F5F"/>
                </a:solidFill>
              </a:defRPr>
            </a:lvl1pPr>
          </a:lstStyle>
          <a:p>
            <a:pPr>
              <a:defRPr/>
            </a:pPr>
            <a:fld id="{D2311312-5453-4838-B29E-4EA3A882F044}" type="datetime1">
              <a:rPr lang="en-US"/>
              <a:pPr>
                <a:defRPr/>
              </a:pPr>
              <a:t>10/3/14</a:t>
            </a:fld>
            <a:endParaRPr lang="en-US"/>
          </a:p>
        </p:txBody>
      </p:sp>
      <p:sp>
        <p:nvSpPr>
          <p:cNvPr id="501764" name="Rectangle 4"/>
          <p:cNvSpPr>
            <a:spLocks noGrp="1" noChangeArrowheads="1"/>
          </p:cNvSpPr>
          <p:nvPr>
            <p:ph type="ftr" sz="quarter" idx="2"/>
          </p:nvPr>
        </p:nvSpPr>
        <p:spPr bwMode="auto">
          <a:xfrm>
            <a:off x="0" y="8831263"/>
            <a:ext cx="5811838" cy="46513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900" smtClean="0">
                <a:solidFill>
                  <a:srgbClr val="5F5F5F"/>
                </a:solidFill>
              </a:defRPr>
            </a:lvl1pPr>
          </a:lstStyle>
          <a:p>
            <a:pPr>
              <a:defRPr/>
            </a:pPr>
            <a:r>
              <a:rPr lang="en-US"/>
              <a:t>Copyright © 2004-2005 NameOfTheOrganization. All rights reserved.</a:t>
            </a:r>
          </a:p>
        </p:txBody>
      </p:sp>
      <p:sp>
        <p:nvSpPr>
          <p:cNvPr id="501765" name="Rectangle 5"/>
          <p:cNvSpPr>
            <a:spLocks noGrp="1" noChangeArrowheads="1"/>
          </p:cNvSpPr>
          <p:nvPr>
            <p:ph type="sldNum" sz="quarter" idx="3"/>
          </p:nvPr>
        </p:nvSpPr>
        <p:spPr bwMode="auto">
          <a:xfrm>
            <a:off x="6348413" y="8831263"/>
            <a:ext cx="533400" cy="46513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900" smtClean="0">
                <a:solidFill>
                  <a:srgbClr val="5F5F5F"/>
                </a:solidFill>
              </a:defRPr>
            </a:lvl1pPr>
          </a:lstStyle>
          <a:p>
            <a:pPr>
              <a:defRPr/>
            </a:pPr>
            <a:fld id="{72E45660-14A8-4B58-9D54-FCF5FD535C8A}" type="slidenum">
              <a:rPr lang="en-US"/>
              <a:pPr>
                <a:defRPr/>
              </a:pPr>
              <a:t>‹#›</a:t>
            </a:fld>
            <a:endParaRPr lang="en-US"/>
          </a:p>
        </p:txBody>
      </p:sp>
    </p:spTree>
    <p:extLst>
      <p:ext uri="{BB962C8B-B14F-4D97-AF65-F5344CB8AC3E}">
        <p14:creationId xmlns:p14="http://schemas.microsoft.com/office/powerpoint/2010/main" val="2259278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2293938" y="0"/>
            <a:ext cx="4587875"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900">
                <a:solidFill>
                  <a:srgbClr val="5F5F5F"/>
                </a:solidFill>
                <a:latin typeface="Arial" charset="0"/>
                <a:ea typeface="+mn-ea"/>
                <a:cs typeface="+mn-cs"/>
              </a:defRPr>
            </a:lvl1pPr>
          </a:lstStyle>
          <a:p>
            <a:pPr>
              <a:defRPr/>
            </a:pPr>
            <a:r>
              <a:rPr lang="en-US" dirty="0"/>
              <a:t>[Title of the course]</a:t>
            </a:r>
          </a:p>
        </p:txBody>
      </p:sp>
      <p:sp>
        <p:nvSpPr>
          <p:cNvPr id="16387" name="Rectangle 3"/>
          <p:cNvSpPr>
            <a:spLocks noGrp="1" noChangeArrowheads="1"/>
          </p:cNvSpPr>
          <p:nvPr>
            <p:ph type="dt" idx="1"/>
          </p:nvPr>
        </p:nvSpPr>
        <p:spPr bwMode="auto">
          <a:xfrm>
            <a:off x="0" y="0"/>
            <a:ext cx="2065338"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900" smtClean="0">
                <a:solidFill>
                  <a:srgbClr val="5F5F5F"/>
                </a:solidFill>
              </a:defRPr>
            </a:lvl1pPr>
          </a:lstStyle>
          <a:p>
            <a:pPr>
              <a:defRPr/>
            </a:pPr>
            <a:fld id="{DECD9CA4-4D38-43C9-9B39-98127E024D67}" type="datetime1">
              <a:rPr lang="en-US"/>
              <a:pPr>
                <a:defRPr/>
              </a:pPr>
              <a:t>10/3/14</a:t>
            </a:fld>
            <a:endParaRPr lang="en-US"/>
          </a:p>
        </p:txBody>
      </p:sp>
      <p:sp>
        <p:nvSpPr>
          <p:cNvPr id="31748" name="Rectangle 4"/>
          <p:cNvSpPr>
            <a:spLocks noGrp="1" noRot="1" noChangeAspect="1" noChangeArrowheads="1" noTextEdit="1"/>
          </p:cNvSpPr>
          <p:nvPr>
            <p:ph type="sldImg" idx="2"/>
          </p:nvPr>
        </p:nvSpPr>
        <p:spPr bwMode="auto">
          <a:xfrm>
            <a:off x="654050" y="696913"/>
            <a:ext cx="5575300" cy="3486150"/>
          </a:xfrm>
          <a:prstGeom prst="rect">
            <a:avLst/>
          </a:prstGeom>
          <a:noFill/>
          <a:ln w="9525">
            <a:solidFill>
              <a:srgbClr val="000000"/>
            </a:solidFill>
            <a:miter lim="800000"/>
            <a:headEnd/>
            <a:tailEnd/>
          </a:ln>
        </p:spPr>
      </p:sp>
      <p:sp>
        <p:nvSpPr>
          <p:cNvPr id="16389" name="Rectangle 5"/>
          <p:cNvSpPr>
            <a:spLocks noGrp="1" noChangeArrowheads="1"/>
          </p:cNvSpPr>
          <p:nvPr>
            <p:ph type="body" sz="quarter" idx="3"/>
          </p:nvPr>
        </p:nvSpPr>
        <p:spPr bwMode="auto">
          <a:xfrm>
            <a:off x="688975" y="4416425"/>
            <a:ext cx="5505450" cy="4183063"/>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6390" name="Rectangle 6"/>
          <p:cNvSpPr>
            <a:spLocks noGrp="1" noChangeArrowheads="1"/>
          </p:cNvSpPr>
          <p:nvPr>
            <p:ph type="ftr" sz="quarter" idx="4"/>
          </p:nvPr>
        </p:nvSpPr>
        <p:spPr bwMode="auto">
          <a:xfrm>
            <a:off x="0" y="8829675"/>
            <a:ext cx="5657850"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900" smtClean="0">
                <a:solidFill>
                  <a:srgbClr val="5F5F5F"/>
                </a:solidFill>
              </a:defRPr>
            </a:lvl1pPr>
          </a:lstStyle>
          <a:p>
            <a:pPr>
              <a:defRPr/>
            </a:pPr>
            <a:r>
              <a:rPr lang="en-US"/>
              <a:t>Copyright © 2004-2005 NameOfTheOrganization. All rights reserved.</a:t>
            </a:r>
          </a:p>
        </p:txBody>
      </p:sp>
      <p:sp>
        <p:nvSpPr>
          <p:cNvPr id="16391" name="Rectangle 7"/>
          <p:cNvSpPr>
            <a:spLocks noGrp="1" noChangeArrowheads="1"/>
          </p:cNvSpPr>
          <p:nvPr>
            <p:ph type="sldNum" sz="quarter" idx="5"/>
          </p:nvPr>
        </p:nvSpPr>
        <p:spPr bwMode="auto">
          <a:xfrm>
            <a:off x="6423025" y="8829675"/>
            <a:ext cx="457200"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900" smtClean="0">
                <a:solidFill>
                  <a:srgbClr val="5F5F5F"/>
                </a:solidFill>
              </a:defRPr>
            </a:lvl1pPr>
          </a:lstStyle>
          <a:p>
            <a:pPr>
              <a:defRPr/>
            </a:pPr>
            <a:fld id="{F7D2AE92-4CF7-4F2F-AFA6-368DD66A7D63}" type="slidenum">
              <a:rPr lang="en-US"/>
              <a:pPr>
                <a:defRPr/>
              </a:pPr>
              <a:t>‹#›</a:t>
            </a:fld>
            <a:endParaRPr lang="en-US"/>
          </a:p>
        </p:txBody>
      </p:sp>
    </p:spTree>
    <p:extLst>
      <p:ext uri="{BB962C8B-B14F-4D97-AF65-F5344CB8AC3E}">
        <p14:creationId xmlns:p14="http://schemas.microsoft.com/office/powerpoint/2010/main" val="2967502077"/>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Espace réservé de l'image des diapositives 1"/>
          <p:cNvSpPr>
            <a:spLocks noGrp="1" noRot="1" noChangeAspect="1"/>
          </p:cNvSpPr>
          <p:nvPr>
            <p:ph type="sldImg"/>
          </p:nvPr>
        </p:nvSpPr>
        <p:spPr>
          <a:ln/>
        </p:spPr>
      </p:sp>
      <p:sp>
        <p:nvSpPr>
          <p:cNvPr id="16386"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61963" eaLnBrk="1" hangingPunct="1">
              <a:spcBef>
                <a:spcPct val="0"/>
              </a:spcBef>
              <a:defRPr/>
            </a:pPr>
            <a:r>
              <a:rPr lang="fr-FR" b="1" dirty="0" smtClean="0">
                <a:ea typeface="ＭＳ Ｐゴシック" charset="0"/>
                <a:cs typeface="ＭＳ Ｐゴシック" charset="0"/>
              </a:rPr>
              <a:t>© SUPINFO International University </a:t>
            </a:r>
            <a:r>
              <a:rPr lang="fr-FR" dirty="0" smtClean="0">
                <a:ea typeface="ＭＳ Ｐゴシック" charset="0"/>
                <a:cs typeface="ＭＳ Ｐゴシック" charset="0"/>
              </a:rPr>
              <a:t>- http://www.supinfo.com</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SUPINFO vous permet de partager ce document</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Vous êtes libre de :</a:t>
            </a:r>
          </a:p>
          <a:p>
            <a:pPr defTabSz="461963" eaLnBrk="1" hangingPunct="1">
              <a:spcBef>
                <a:spcPct val="0"/>
              </a:spcBef>
              <a:defRPr/>
            </a:pPr>
            <a:r>
              <a:rPr lang="fr-FR" i="1" dirty="0" smtClean="0">
                <a:ea typeface="ＭＳ Ｐゴシック" charset="0"/>
                <a:cs typeface="ＭＳ Ｐゴシック" charset="0"/>
              </a:rPr>
              <a:t>Partager — reproduire, distribuer et communiquer ce document</a:t>
            </a:r>
            <a:br>
              <a:rPr lang="fr-FR" i="1" dirty="0" smtClean="0">
                <a:ea typeface="ＭＳ Ｐゴシック" charset="0"/>
                <a:cs typeface="ＭＳ Ｐゴシック" charset="0"/>
              </a:rPr>
            </a:br>
            <a:r>
              <a:rPr lang="fr-FR" i="1" dirty="0" smtClean="0">
                <a:ea typeface="ＭＳ Ｐゴシック" charset="0"/>
                <a:cs typeface="ＭＳ Ｐゴシック" charset="0"/>
              </a:rPr>
              <a:t>Remixer — modifier ce document</a:t>
            </a:r>
          </a:p>
          <a:p>
            <a:pPr defTabSz="461963" eaLnBrk="1" hangingPunct="1">
              <a:spcBef>
                <a:spcPct val="0"/>
              </a:spcBef>
              <a:defRPr/>
            </a:pPr>
            <a:endParaRPr lang="fr-FR" i="1" dirty="0" smtClean="0">
              <a:ea typeface="ＭＳ Ｐゴシック" charset="0"/>
              <a:cs typeface="ＭＳ Ｐゴシック" charset="0"/>
            </a:endParaRPr>
          </a:p>
          <a:p>
            <a:pPr marL="171450" indent="-171450" defTabSz="461963" eaLnBrk="1" hangingPunct="1">
              <a:spcBef>
                <a:spcPct val="0"/>
              </a:spcBef>
              <a:buFont typeface="Arial"/>
              <a:buChar char="•"/>
              <a:defRPr/>
            </a:pPr>
            <a:r>
              <a:rPr lang="fr-FR" i="1" dirty="0" smtClean="0">
                <a:ea typeface="ＭＳ Ｐゴシック" charset="0"/>
                <a:cs typeface="ＭＳ Ｐゴシック" charset="0"/>
              </a:rPr>
              <a:t>A condition de respecter les règles suivantes :</a:t>
            </a:r>
          </a:p>
          <a:p>
            <a:pPr marL="628650" lvl="1" indent="-171450" defTabSz="461963" eaLnBrk="1" hangingPunct="1">
              <a:spcBef>
                <a:spcPct val="0"/>
              </a:spcBef>
              <a:buFont typeface="Arial"/>
              <a:buChar char="•"/>
              <a:defRPr/>
            </a:pPr>
            <a:r>
              <a:rPr lang="fr-FR" i="1" dirty="0" smtClean="0">
                <a:ea typeface="ＭＳ Ｐゴシック" charset="0"/>
                <a:cs typeface="ＭＳ Ｐゴシック" charset="0"/>
              </a:rPr>
              <a:t>Indication obligatoire de la paternité — Vous devez obligatoirement préciser l’origine « SUPINFO » du document au début de celui-ci de la même manière qu’indiqué par SUPINFO International University – Notamment en laissant obligatoirement la première et la dernière page du document, mais pas d'une manière qui suggérerait que SUPINFO International University vous soutiennent ou approuvent votre utilisation du document, surtout si vous le modifiez. Dans ce dernier cas, il vous faudra obligatoirement supprimer le texte « SUPINFO Official Document » en tête de page et préciser notamment la page indiquant votre identité et les modifications principales apportées. </a:t>
            </a:r>
          </a:p>
          <a:p>
            <a:pPr marL="628650" lvl="1" indent="-171450" defTabSz="461963" eaLnBrk="1" hangingPunct="1">
              <a:spcBef>
                <a:spcPct val="0"/>
              </a:spcBef>
              <a:buFont typeface="Arial"/>
              <a:buChar char="•"/>
              <a:defRPr/>
            </a:pPr>
            <a:r>
              <a:rPr lang="fr-FR" i="1" dirty="0" smtClean="0">
                <a:ea typeface="ＭＳ Ｐゴシック" charset="0"/>
                <a:cs typeface="ＭＳ Ｐゴシック" charset="0"/>
              </a:rPr>
              <a:t>En dehors de ces dispositions, aucune autre modification de la première et de la dernière page du document n’est autorisée.</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NOTE IMPORTANTE : Ce document est mis à disposition selon le contrat CC-BY-NC-SA </a:t>
            </a:r>
            <a:r>
              <a:rPr lang="fr-FR" i="1" dirty="0" err="1" smtClean="0">
                <a:ea typeface="ＭＳ Ｐゴシック" charset="0"/>
                <a:cs typeface="ＭＳ Ｐゴシック" charset="0"/>
              </a:rPr>
              <a:t>Creative</a:t>
            </a:r>
            <a:r>
              <a:rPr lang="fr-FR" i="1" dirty="0" smtClean="0">
                <a:ea typeface="ＭＳ Ｐゴシック" charset="0"/>
                <a:cs typeface="ＭＳ Ｐゴシック" charset="0"/>
              </a:rPr>
              <a:t> Commons disponible en ligne http://</a:t>
            </a:r>
            <a:r>
              <a:rPr lang="fr-FR" i="1" dirty="0" err="1" smtClean="0">
                <a:ea typeface="ＭＳ Ｐゴシック" charset="0"/>
                <a:cs typeface="ＭＳ Ｐゴシック" charset="0"/>
              </a:rPr>
              <a:t>creativecommons.org</a:t>
            </a:r>
            <a:r>
              <a:rPr lang="fr-FR" i="1" dirty="0" smtClean="0">
                <a:ea typeface="ＭＳ Ｐゴシック" charset="0"/>
                <a:cs typeface="ＭＳ Ｐゴシック" charset="0"/>
              </a:rPr>
              <a:t>/</a:t>
            </a:r>
            <a:r>
              <a:rPr lang="fr-FR" i="1" dirty="0" err="1" smtClean="0">
                <a:ea typeface="ＭＳ Ｐゴシック" charset="0"/>
                <a:cs typeface="ＭＳ Ｐゴシック" charset="0"/>
              </a:rPr>
              <a:t>licenses</a:t>
            </a:r>
            <a:r>
              <a:rPr lang="fr-FR" i="1" dirty="0" smtClean="0">
                <a:ea typeface="ＭＳ Ｐゴシック" charset="0"/>
                <a:cs typeface="ＭＳ Ｐゴシック" charset="0"/>
              </a:rPr>
              <a:t> ou par courrier postal à </a:t>
            </a:r>
            <a:r>
              <a:rPr lang="fr-FR" i="1" dirty="0" err="1" smtClean="0">
                <a:ea typeface="ＭＳ Ｐゴシック" charset="0"/>
                <a:cs typeface="ＭＳ Ｐゴシック" charset="0"/>
              </a:rPr>
              <a:t>Creative</a:t>
            </a:r>
            <a:r>
              <a:rPr lang="fr-FR" i="1" dirty="0" smtClean="0">
                <a:ea typeface="ＭＳ Ｐゴシック" charset="0"/>
                <a:cs typeface="ＭＳ Ｐゴシック" charset="0"/>
              </a:rPr>
              <a:t> Commons, 171 Second Street, Suite 300, San Francisco, </a:t>
            </a:r>
            <a:r>
              <a:rPr lang="fr-FR" i="1" dirty="0" err="1" smtClean="0">
                <a:ea typeface="ＭＳ Ｐゴシック" charset="0"/>
                <a:cs typeface="ＭＳ Ｐゴシック" charset="0"/>
              </a:rPr>
              <a:t>California</a:t>
            </a:r>
            <a:r>
              <a:rPr lang="fr-FR" i="1" dirty="0" smtClean="0">
                <a:ea typeface="ＭＳ Ｐゴシック" charset="0"/>
                <a:cs typeface="ＭＳ Ｐゴシック" charset="0"/>
              </a:rPr>
              <a:t> 94105, USA modifié en ce sens que la première et la dernière page du document ne peuvent être supprimées en cas de reproduction, distribution, communication ou modification. Vous pouvez donc reproduire, remixer, arranger et adapter ce document à des fins non commerciales tant que vous respectez les règles de paternité et que les nouveaux documents sont protégés selon des termes identiques. Les autorisations au-delà du champ de cette licence peuvent être obtenues à </a:t>
            </a:r>
            <a:r>
              <a:rPr lang="fr-FR" i="1" dirty="0" err="1" smtClean="0">
                <a:ea typeface="ＭＳ Ｐゴシック" charset="0"/>
                <a:cs typeface="ＭＳ Ｐゴシック" charset="0"/>
              </a:rPr>
              <a:t>support@supinfo.com</a:t>
            </a:r>
            <a:r>
              <a:rPr lang="fr-FR" i="1" dirty="0" smtClean="0">
                <a:ea typeface="ＭＳ Ｐゴシック" charset="0"/>
                <a:cs typeface="ＭＳ Ｐゴシック" charset="0"/>
              </a:rPr>
              <a:t>.</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 SUPINFO International University – EDUCINVEST - Rue Ducale, 29 - 1000 Brussels </a:t>
            </a:r>
            <a:r>
              <a:rPr lang="fr-FR" i="1" dirty="0" err="1" smtClean="0">
                <a:ea typeface="ＭＳ Ｐゴシック" charset="0"/>
                <a:cs typeface="ＭＳ Ｐゴシック" charset="0"/>
              </a:rPr>
              <a:t>Belgium</a:t>
            </a:r>
            <a:r>
              <a:rPr lang="fr-FR" i="1" dirty="0" smtClean="0">
                <a:ea typeface="ＭＳ Ｐゴシック" charset="0"/>
                <a:cs typeface="ＭＳ Ｐゴシック" charset="0"/>
              </a:rPr>
              <a:t> . www.supinfo.com </a:t>
            </a:r>
          </a:p>
          <a:p>
            <a:pPr defTabSz="461963" eaLnBrk="1" hangingPunct="1">
              <a:spcBef>
                <a:spcPct val="0"/>
              </a:spcBef>
            </a:pPr>
            <a:endParaRPr lang="fr-FR" dirty="0" smtClean="0">
              <a:latin typeface="Arial" pitchFamily="34" charset="0"/>
              <a:ea typeface="ＭＳ Ｐゴシック" pitchFamily="34" charset="-128"/>
            </a:endParaRPr>
          </a:p>
        </p:txBody>
      </p:sp>
      <p:sp>
        <p:nvSpPr>
          <p:cNvPr id="16387"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sz="2400">
                <a:solidFill>
                  <a:schemeClr val="tx1"/>
                </a:solidFill>
                <a:latin typeface="Arial" pitchFamily="34" charset="0"/>
                <a:ea typeface="ＭＳ Ｐゴシック" pitchFamily="34" charset="-128"/>
              </a:defRPr>
            </a:lvl1pPr>
            <a:lvl2pPr marL="742950" indent="-285750" defTabSz="923925">
              <a:defRPr sz="2400">
                <a:solidFill>
                  <a:schemeClr val="tx1"/>
                </a:solidFill>
                <a:latin typeface="Arial" pitchFamily="34" charset="0"/>
                <a:ea typeface="ＭＳ Ｐゴシック" pitchFamily="34" charset="-128"/>
              </a:defRPr>
            </a:lvl2pPr>
            <a:lvl3pPr marL="1143000" indent="-228600" defTabSz="923925">
              <a:defRPr sz="2400">
                <a:solidFill>
                  <a:schemeClr val="tx1"/>
                </a:solidFill>
                <a:latin typeface="Arial" pitchFamily="34" charset="0"/>
                <a:ea typeface="ＭＳ Ｐゴシック" pitchFamily="34" charset="-128"/>
              </a:defRPr>
            </a:lvl3pPr>
            <a:lvl4pPr marL="1600200" indent="-228600" defTabSz="923925">
              <a:defRPr sz="2400">
                <a:solidFill>
                  <a:schemeClr val="tx1"/>
                </a:solidFill>
                <a:latin typeface="Arial" pitchFamily="34" charset="0"/>
                <a:ea typeface="ＭＳ Ｐゴシック" pitchFamily="34" charset="-128"/>
              </a:defRPr>
            </a:lvl4pPr>
            <a:lvl5pPr marL="2057400" indent="-228600" defTabSz="923925">
              <a:defRPr sz="2400">
                <a:solidFill>
                  <a:schemeClr val="tx1"/>
                </a:solidFill>
                <a:latin typeface="Arial" pitchFamily="34" charset="0"/>
                <a:ea typeface="ＭＳ Ｐゴシック" pitchFamily="34" charset="-128"/>
              </a:defRPr>
            </a:lvl5pPr>
            <a:lvl6pPr marL="2514600" indent="-228600" defTabSz="923925"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23925"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23925"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23925"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F4B6F243-784B-48EC-BF02-72CF66F805A2}" type="slidenum">
              <a:rPr lang="fr-FR" sz="900">
                <a:solidFill>
                  <a:srgbClr val="5F5F5F"/>
                </a:solidFill>
              </a:rPr>
              <a:pPr/>
              <a:t>1</a:t>
            </a:fld>
            <a:endParaRPr lang="fr-FR" sz="900">
              <a:solidFill>
                <a:srgbClr val="5F5F5F"/>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much</a:t>
            </a:r>
            <a:r>
              <a:rPr lang="en-US" baseline="0" dirty="0" smtClean="0"/>
              <a:t> different specifications, so much different display resolution, one common point : The </a:t>
            </a:r>
            <a:r>
              <a:rPr lang="en-US" baseline="0" smtClean="0"/>
              <a:t>Web Browser </a:t>
            </a:r>
            <a:r>
              <a:rPr lang="en-US" baseline="0" dirty="0"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a:t>
            </a:r>
            <a:r>
              <a:rPr lang="en-US" baseline="0" dirty="0" smtClean="0"/>
              <a:t> http://</a:t>
            </a:r>
            <a:r>
              <a:rPr lang="en-US" baseline="0" dirty="0" err="1" smtClean="0"/>
              <a:t>gs.statcounter.com</a:t>
            </a:r>
            <a:r>
              <a:rPr lang="en-US" baseline="0" dirty="0" smtClean="0"/>
              <a:t>/</a:t>
            </a:r>
          </a:p>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a:p>
        </p:txBody>
      </p:sp>
      <p:sp>
        <p:nvSpPr>
          <p:cNvPr id="5" name="Date Placeholder 4"/>
          <p:cNvSpPr>
            <a:spLocks noGrp="1"/>
          </p:cNvSpPr>
          <p:nvPr>
            <p:ph type="dt" idx="11"/>
          </p:nvPr>
        </p:nvSpPr>
        <p:spPr/>
        <p:txBody>
          <a:bodyPr/>
          <a:lstStyle/>
          <a:p>
            <a:fld id="{7EF0411E-54B7-49D7-BF23-01683CC1CD67}" type="datetime1">
              <a:rPr lang="en-US" smtClean="0"/>
              <a:pPr/>
              <a:t>10/3/14</a:t>
            </a:fld>
            <a:endParaRPr lang="en-US"/>
          </a:p>
        </p:txBody>
      </p:sp>
      <p:sp>
        <p:nvSpPr>
          <p:cNvPr id="6" name="Footer Placeholder 5"/>
          <p:cNvSpPr>
            <a:spLocks noGrp="1"/>
          </p:cNvSpPr>
          <p:nvPr>
            <p:ph type="ftr" sz="quarter" idx="12"/>
          </p:nvPr>
        </p:nvSpPr>
        <p:spPr/>
        <p:txBody>
          <a:bodyPr/>
          <a:lstStyle/>
          <a:p>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fld id="{F2894214-72F6-4306-9C26-759FB68F50CD}" type="slidenum">
              <a:rPr lang="en-US" smtClean="0"/>
              <a:pPr/>
              <a:t>20</a:t>
            </a:fld>
            <a:endParaRPr lang="en-US"/>
          </a:p>
        </p:txBody>
      </p:sp>
    </p:spTree>
    <p:extLst>
      <p:ext uri="{BB962C8B-B14F-4D97-AF65-F5344CB8AC3E}">
        <p14:creationId xmlns:p14="http://schemas.microsoft.com/office/powerpoint/2010/main" val="2187296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http://www.w3.org/TR/mobile-</a:t>
            </a:r>
            <a:r>
              <a:rPr lang="en-US" dirty="0" err="1" smtClean="0"/>
              <a:t>bp</a:t>
            </a:r>
            <a:r>
              <a:rPr lang="en-US" dirty="0"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http://www.w3.org/TR/mobile-</a:t>
            </a:r>
            <a:r>
              <a:rPr lang="en-US" dirty="0" err="1" smtClean="0"/>
              <a:t>bp</a:t>
            </a:r>
            <a:r>
              <a:rPr lang="en-US"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read the 1JWB course for more information.</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http://</a:t>
            </a:r>
            <a:r>
              <a:rPr lang="en-US" dirty="0" err="1" smtClean="0"/>
              <a:t>www.web-tambouille.fr</a:t>
            </a:r>
            <a:r>
              <a:rPr lang="en-US" dirty="0" smtClean="0"/>
              <a:t>/2011/09/18/optimiser-votre-site-web-sur-mobile-jug-summer-camp-2011-slides.html</a:t>
            </a:r>
          </a:p>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HTML file + 2</a:t>
            </a:r>
            <a:r>
              <a:rPr lang="en-US" baseline="0" dirty="0" smtClean="0"/>
              <a:t> JS file + 1 CSS file = 4 call</a:t>
            </a:r>
          </a:p>
          <a:p>
            <a:r>
              <a:rPr lang="en-US" baseline="0" dirty="0" smtClean="0"/>
              <a:t>YouTube = ~37 requests</a:t>
            </a:r>
          </a:p>
          <a:p>
            <a:endParaRPr lang="en-US" baseline="0" dirty="0" smtClean="0"/>
          </a:p>
          <a:p>
            <a:r>
              <a:rPr lang="en-US" baseline="0" dirty="0" smtClean="0"/>
              <a:t>So, if you are in the Parisian subway with EDGE, how many time to load the page ? :-)</a:t>
            </a:r>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jquerymobile.com</a:t>
            </a:r>
            <a:r>
              <a:rPr lang="en-US" dirty="0"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jquerymobile.com</a:t>
            </a:r>
            <a:r>
              <a:rPr lang="en-US" dirty="0"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jquerymobile.com</a:t>
            </a:r>
            <a:r>
              <a:rPr lang="en-US" dirty="0"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jquerymobile.com</a:t>
            </a:r>
            <a:r>
              <a:rPr lang="en-US" dirty="0"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jquerymobile.com</a:t>
            </a:r>
            <a:r>
              <a:rPr lang="en-US" dirty="0"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jquerymobile.com</a:t>
            </a:r>
            <a:r>
              <a:rPr lang="en-US" dirty="0"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jquerymobile.com</a:t>
            </a:r>
            <a:r>
              <a:rPr lang="en-US" dirty="0"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jquerymobile.com</a:t>
            </a:r>
            <a:r>
              <a:rPr lang="en-US" dirty="0"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jquerymobile.com</a:t>
            </a:r>
            <a:r>
              <a:rPr lang="en-US" dirty="0"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jquerymobile.com</a:t>
            </a:r>
            <a:r>
              <a:rPr lang="en-US" dirty="0"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jquerymobile.com</a:t>
            </a:r>
            <a:r>
              <a:rPr lang="en-US" dirty="0"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jquerymobile.com</a:t>
            </a:r>
            <a:r>
              <a:rPr lang="en-US" dirty="0"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jquerymobile.com</a:t>
            </a:r>
            <a:r>
              <a:rPr lang="en-US" dirty="0"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can use the Google </a:t>
            </a:r>
            <a:r>
              <a:rPr lang="en-US" baseline="0" smtClean="0"/>
              <a:t>Feed API : </a:t>
            </a:r>
            <a:r>
              <a:rPr lang="en-US" smtClean="0"/>
              <a:t>https</a:t>
            </a:r>
            <a:r>
              <a:rPr lang="en-US" dirty="0" smtClean="0"/>
              <a:t>://</a:t>
            </a:r>
            <a:r>
              <a:rPr lang="en-US" dirty="0" err="1" smtClean="0"/>
              <a:t>developers.google.com</a:t>
            </a:r>
            <a:r>
              <a:rPr lang="en-US" dirty="0" smtClean="0"/>
              <a:t>/feed/v1/</a:t>
            </a:r>
            <a:r>
              <a:rPr lang="en-US" dirty="0" err="1" smtClean="0"/>
              <a:t>devguide</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87</a:t>
            </a:fld>
            <a:endParaRPr lang="en-US"/>
          </a:p>
        </p:txBody>
      </p:sp>
    </p:spTree>
    <p:extLst>
      <p:ext uri="{BB962C8B-B14F-4D97-AF65-F5344CB8AC3E}">
        <p14:creationId xmlns:p14="http://schemas.microsoft.com/office/powerpoint/2010/main" val="17614485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build.phonegap.com</a:t>
            </a:r>
            <a:r>
              <a:rPr lang="en-US" dirty="0" smtClean="0"/>
              <a:t>/</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89</a:t>
            </a:fld>
            <a:endParaRPr lang="en-US"/>
          </a:p>
        </p:txBody>
      </p:sp>
    </p:spTree>
    <p:extLst>
      <p:ext uri="{BB962C8B-B14F-4D97-AF65-F5344CB8AC3E}">
        <p14:creationId xmlns:p14="http://schemas.microsoft.com/office/powerpoint/2010/main" val="1104655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10/3/14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12</a:t>
            </a:fld>
            <a:endParaRPr lang="en-US"/>
          </a:p>
        </p:txBody>
      </p:sp>
    </p:spTree>
    <p:extLst>
      <p:ext uri="{BB962C8B-B14F-4D97-AF65-F5344CB8AC3E}">
        <p14:creationId xmlns:p14="http://schemas.microsoft.com/office/powerpoint/2010/main" val="3847584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775359"/>
            <a:ext cx="7772400" cy="1225021"/>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D658045C-28A7-48F6-9A39-0A68DC976A2B}" type="datetimeFigureOut">
              <a:rPr lang="fr-FR"/>
              <a:pPr>
                <a:defRPr/>
              </a:pPr>
              <a:t>10/3/14</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C1FFD8CC-CFD6-4A8D-BE35-DE16CEECCC64}" type="slidenum">
              <a:rPr lang="fr-FR"/>
              <a:pPr>
                <a:defRPr/>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CFF91C60-3044-400C-A03F-634E1DB9EF37}" type="datetimeFigureOut">
              <a:rPr lang="fr-FR"/>
              <a:pPr>
                <a:defRPr/>
              </a:pPr>
              <a:t>10/3/14</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D91D214D-10A5-4144-AFB0-EAE684767683}" type="slidenum">
              <a:rPr lang="fr-FR"/>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28870"/>
            <a:ext cx="2057400" cy="4876271"/>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457200" y="228870"/>
            <a:ext cx="6019800" cy="4876271"/>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6838CE58-55A4-4F27-B112-23D282F2AE52}" type="datetimeFigureOut">
              <a:rPr lang="fr-FR"/>
              <a:pPr>
                <a:defRPr/>
              </a:pPr>
              <a:t>10/3/14</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77992CC1-6A43-457B-A3C0-4C91109FC2F1}" type="slidenum">
              <a:rPr lang="fr-FR"/>
              <a:pPr>
                <a:defRPr/>
              </a:pPr>
              <a:t>‹#›</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16013" y="337220"/>
            <a:ext cx="7776467" cy="504056"/>
          </a:xfrm>
        </p:spPr>
        <p:txBody>
          <a:bodyPr/>
          <a:lstStyle/>
          <a:p>
            <a:r>
              <a:rPr lang="fr-FR" dirty="0" smtClean="0"/>
              <a:t>Cliquez et modifiez le titre</a:t>
            </a:r>
            <a:endParaRPr lang="fr-FR" dirty="0"/>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8" name="Content Placeholder 7"/>
          <p:cNvSpPr>
            <a:spLocks noGrp="1"/>
          </p:cNvSpPr>
          <p:nvPr>
            <p:ph sz="quarter" idx="13"/>
          </p:nvPr>
        </p:nvSpPr>
        <p:spPr>
          <a:xfrm>
            <a:off x="1116013" y="0"/>
            <a:ext cx="7777162" cy="336550"/>
          </a:xfrm>
        </p:spPr>
        <p:txBody>
          <a:bodyPr/>
          <a:lstStyle>
            <a:lvl1pPr marL="0" indent="0">
              <a:buNone/>
              <a:defRPr sz="1800"/>
            </a:lvl1pPr>
          </a:lstStyle>
          <a:p>
            <a:pPr lvl="0"/>
            <a:r>
              <a:rPr lang="fr-FR" smtClean="0"/>
              <a:t>Click to edit Master text styles</a:t>
            </a:r>
          </a:p>
        </p:txBody>
      </p:sp>
      <p:sp>
        <p:nvSpPr>
          <p:cNvPr id="5" name="Espace réservé de la date 3"/>
          <p:cNvSpPr>
            <a:spLocks noGrp="1"/>
          </p:cNvSpPr>
          <p:nvPr>
            <p:ph type="dt" sz="half" idx="14"/>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58F3536A-E70C-492D-8B6C-9516539BB90B}" type="datetimeFigureOut">
              <a:rPr lang="fr-FR"/>
              <a:pPr/>
              <a:t>10/3/14</a:t>
            </a:fld>
            <a:endParaRPr lang="fr-FR"/>
          </a:p>
        </p:txBody>
      </p:sp>
      <p:sp>
        <p:nvSpPr>
          <p:cNvPr id="6" name="Espace réservé du pied de page 4"/>
          <p:cNvSpPr>
            <a:spLocks noGrp="1"/>
          </p:cNvSpPr>
          <p:nvPr>
            <p:ph type="ftr" sz="quarter" idx="15"/>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7" name="Espace réservé du numéro de diapositive 5"/>
          <p:cNvSpPr>
            <a:spLocks noGrp="1"/>
          </p:cNvSpPr>
          <p:nvPr>
            <p:ph type="sldNum" sz="quarter" idx="16"/>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2292AB4E-4968-48F9-A167-C51B46BC94FD}" type="slidenum">
              <a:rPr lang="fr-FR"/>
              <a:pPr/>
              <a:t>‹#›</a:t>
            </a:fld>
            <a:endParaRPr lang="fr-FR"/>
          </a:p>
        </p:txBody>
      </p:sp>
    </p:spTree>
    <p:extLst>
      <p:ext uri="{BB962C8B-B14F-4D97-AF65-F5344CB8AC3E}">
        <p14:creationId xmlns:p14="http://schemas.microsoft.com/office/powerpoint/2010/main" val="704451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16013" y="337220"/>
            <a:ext cx="7776467" cy="504056"/>
          </a:xfrm>
        </p:spPr>
        <p:txBody>
          <a:bodyPr/>
          <a:lstStyle/>
          <a:p>
            <a:r>
              <a:rPr lang="fr-FR" dirty="0" smtClean="0"/>
              <a:t>Cliquez et modifiez le titre</a:t>
            </a:r>
            <a:endParaRPr lang="fr-FR" dirty="0"/>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8" name="Content Placeholder 7"/>
          <p:cNvSpPr>
            <a:spLocks noGrp="1"/>
          </p:cNvSpPr>
          <p:nvPr>
            <p:ph sz="quarter" idx="13"/>
          </p:nvPr>
        </p:nvSpPr>
        <p:spPr>
          <a:xfrm>
            <a:off x="1116013" y="0"/>
            <a:ext cx="7777162" cy="336550"/>
          </a:xfrm>
        </p:spPr>
        <p:txBody>
          <a:bodyPr/>
          <a:lstStyle>
            <a:lvl1pPr marL="0" indent="0">
              <a:buNone/>
              <a:defRPr sz="1800"/>
            </a:lvl1pPr>
          </a:lstStyle>
          <a:p>
            <a:pPr lvl="0"/>
            <a:r>
              <a:rPr lang="fr-FR" smtClean="0"/>
              <a:t>Click to edit Master text styles</a:t>
            </a:r>
          </a:p>
        </p:txBody>
      </p:sp>
      <p:sp>
        <p:nvSpPr>
          <p:cNvPr id="5" name="Espace réservé de la date 3"/>
          <p:cNvSpPr>
            <a:spLocks noGrp="1"/>
          </p:cNvSpPr>
          <p:nvPr>
            <p:ph type="dt" sz="half" idx="14"/>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58F3536A-E70C-492D-8B6C-9516539BB90B}" type="datetimeFigureOut">
              <a:rPr lang="fr-FR"/>
              <a:pPr/>
              <a:t>10/3/14</a:t>
            </a:fld>
            <a:endParaRPr lang="fr-FR"/>
          </a:p>
        </p:txBody>
      </p:sp>
      <p:sp>
        <p:nvSpPr>
          <p:cNvPr id="6" name="Espace réservé du pied de page 4"/>
          <p:cNvSpPr>
            <a:spLocks noGrp="1"/>
          </p:cNvSpPr>
          <p:nvPr>
            <p:ph type="ftr" sz="quarter" idx="15"/>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7" name="Espace réservé du numéro de diapositive 5"/>
          <p:cNvSpPr>
            <a:spLocks noGrp="1"/>
          </p:cNvSpPr>
          <p:nvPr>
            <p:ph type="sldNum" sz="quarter" idx="16"/>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2292AB4E-4968-48F9-A167-C51B46BC94FD}" type="slidenum">
              <a:rPr lang="fr-FR"/>
              <a:pPr/>
              <a:t>‹#›</a:t>
            </a:fld>
            <a:endParaRPr lang="fr-FR"/>
          </a:p>
        </p:txBody>
      </p:sp>
    </p:spTree>
    <p:extLst>
      <p:ext uri="{BB962C8B-B14F-4D97-AF65-F5344CB8AC3E}">
        <p14:creationId xmlns:p14="http://schemas.microsoft.com/office/powerpoint/2010/main" val="2512560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6B26A8FD-4383-432C-89D1-4BA533796EDD}" type="datetimeFigureOut">
              <a:rPr lang="fr-FR"/>
              <a:pPr>
                <a:defRPr/>
              </a:pPr>
              <a:t>10/3/14</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7D79EFE8-A335-4C9D-8EA4-806E0B95C1F1}" type="slidenum">
              <a:rPr lang="fr-FR"/>
              <a:pPr>
                <a:defRPr/>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672419"/>
            <a:ext cx="7772400" cy="1135063"/>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6BDB5007-CCCC-4269-8A8C-E90EFD1D1F2C}" type="datetimeFigureOut">
              <a:rPr lang="fr-FR"/>
              <a:pPr>
                <a:defRPr/>
              </a:pPr>
              <a:t>10/3/14</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C7F2939D-07EB-4683-9024-903831CF447A}"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EEE36BC4-2A08-42D4-AC41-9DAC2E0B7D74}" type="datetimeFigureOut">
              <a:rPr lang="fr-FR"/>
              <a:pPr>
                <a:defRPr/>
              </a:pPr>
              <a:t>10/3/14</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B46FE078-AF85-4CA7-BFF7-B2EB062AC052}"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33"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33"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1984081A-A807-4890-8799-B7AE6C296295}" type="datetimeFigureOut">
              <a:rPr lang="fr-FR"/>
              <a:pPr>
                <a:defRPr/>
              </a:pPr>
              <a:t>10/3/14</a:t>
            </a:fld>
            <a:endParaRPr lang="fr-FR"/>
          </a:p>
        </p:txBody>
      </p:sp>
      <p:sp>
        <p:nvSpPr>
          <p:cNvPr id="8" name="Espace réservé du pied de page 7"/>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9" name="Espace réservé du numéro de diapositive 8"/>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A116D2F4-A341-4E59-B839-45DF3B526D2E}" type="slidenum">
              <a:rPr lang="fr-FR"/>
              <a:pPr>
                <a:defRPr/>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433DD74-9DDF-4627-B2A8-BEF3B7014055}" type="datetimeFigureOut">
              <a:rPr lang="fr-FR"/>
              <a:pPr>
                <a:defRPr/>
              </a:pPr>
              <a:t>10/3/14</a:t>
            </a:fld>
            <a:endParaRPr lang="fr-FR"/>
          </a:p>
        </p:txBody>
      </p:sp>
      <p:sp>
        <p:nvSpPr>
          <p:cNvPr id="4" name="Espace réservé du pied de page 3"/>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5" name="Espace réservé du numéro de diapositive 4"/>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E46107D9-2CF4-4069-A4F9-F6BFE0B44D6C}"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B7234C6-9D10-4093-9543-312882F4F177}" type="datetimeFigureOut">
              <a:rPr lang="fr-FR"/>
              <a:pPr>
                <a:defRPr/>
              </a:pPr>
              <a:t>10/3/14</a:t>
            </a:fld>
            <a:endParaRPr lang="fr-FR"/>
          </a:p>
        </p:txBody>
      </p:sp>
      <p:sp>
        <p:nvSpPr>
          <p:cNvPr id="3" name="Espace réservé du pied de page 2"/>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4" name="Espace réservé du numéro de diapositive 3"/>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7ABC6178-461C-4BD0-9B54-309BB8312672}" type="slidenum">
              <a:rPr lang="fr-FR"/>
              <a:pPr>
                <a:defRP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11" y="227541"/>
            <a:ext cx="3008313" cy="968376"/>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27546"/>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11" y="1195920"/>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F3D4983-7BA2-411E-B7C6-D727698C63A3}" type="datetimeFigureOut">
              <a:rPr lang="fr-FR"/>
              <a:pPr>
                <a:defRPr/>
              </a:pPr>
              <a:t>10/3/14</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41A612C5-ADBE-407C-A149-5B7DBBCB9509}" type="slidenum">
              <a:rPr lang="fr-FR"/>
              <a:pPr>
                <a:defRPr/>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000500"/>
            <a:ext cx="5486400" cy="472283"/>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510646"/>
            <a:ext cx="5486400" cy="34290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smtClean="0"/>
              <a:t>Faire glisser l'image vers l'espace réservé ou cliquer sur l'icône pour l'ajouter</a:t>
            </a:r>
            <a:endParaRPr lang="fr-FR" noProof="0"/>
          </a:p>
        </p:txBody>
      </p:sp>
      <p:sp>
        <p:nvSpPr>
          <p:cNvPr id="4" name="Espace réservé du texte 3"/>
          <p:cNvSpPr>
            <a:spLocks noGrp="1"/>
          </p:cNvSpPr>
          <p:nvPr>
            <p:ph type="body" sz="half" idx="2"/>
          </p:nvPr>
        </p:nvSpPr>
        <p:spPr>
          <a:xfrm>
            <a:off x="1792288" y="4472786"/>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81B4CFD4-017E-4D30-A3AD-20FFA767F724}" type="datetimeFigureOut">
              <a:rPr lang="fr-FR"/>
              <a:pPr>
                <a:defRPr/>
              </a:pPr>
              <a:t>10/3/14</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13AB0C8-3393-415B-AA1D-514982E3CED1}"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Image 4" descr="CarteDuMonde_AvecPoint.jpg"/>
          <p:cNvPicPr>
            <a:picLocks noChangeAspect="1"/>
          </p:cNvPicPr>
          <p:nvPr userDrawn="1"/>
        </p:nvPicPr>
        <p:blipFill>
          <a:blip r:embed="rId15" cstate="print"/>
          <a:srcRect/>
          <a:stretch>
            <a:fillRect/>
          </a:stretch>
        </p:blipFill>
        <p:spPr bwMode="auto">
          <a:xfrm>
            <a:off x="5148263" y="0"/>
            <a:ext cx="4002087" cy="1990725"/>
          </a:xfrm>
          <a:prstGeom prst="rect">
            <a:avLst/>
          </a:prstGeom>
          <a:noFill/>
          <a:ln w="9525">
            <a:noFill/>
            <a:miter lim="800000"/>
            <a:headEnd/>
            <a:tailEnd/>
          </a:ln>
        </p:spPr>
      </p:pic>
      <p:sp>
        <p:nvSpPr>
          <p:cNvPr id="1027" name="Espace réservé du titre 1"/>
          <p:cNvSpPr>
            <a:spLocks noGrp="1"/>
          </p:cNvSpPr>
          <p:nvPr>
            <p:ph type="title"/>
          </p:nvPr>
        </p:nvSpPr>
        <p:spPr bwMode="auto">
          <a:xfrm>
            <a:off x="1116013" y="0"/>
            <a:ext cx="7956550" cy="8080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et modifiez le titre</a:t>
            </a:r>
          </a:p>
        </p:txBody>
      </p:sp>
      <p:sp>
        <p:nvSpPr>
          <p:cNvPr id="1028" name="Espace réservé du texte 2"/>
          <p:cNvSpPr>
            <a:spLocks noGrp="1"/>
          </p:cNvSpPr>
          <p:nvPr>
            <p:ph type="body" idx="1"/>
          </p:nvPr>
        </p:nvSpPr>
        <p:spPr bwMode="auto">
          <a:xfrm>
            <a:off x="457200" y="1128713"/>
            <a:ext cx="8435975" cy="42306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2" name="Rectangle 1"/>
          <p:cNvSpPr>
            <a:spLocks noChangeArrowheads="1"/>
          </p:cNvSpPr>
          <p:nvPr userDrawn="1"/>
        </p:nvSpPr>
        <p:spPr bwMode="auto">
          <a:xfrm>
            <a:off x="0" y="5329238"/>
            <a:ext cx="9144000" cy="407987"/>
          </a:xfrm>
          <a:prstGeom prst="rect">
            <a:avLst/>
          </a:prstGeom>
          <a:solidFill>
            <a:schemeClr val="tx1"/>
          </a:solidFill>
          <a:ln w="9525">
            <a:solidFill>
              <a:srgbClr val="000000"/>
            </a:solidFill>
            <a:miter lim="800000"/>
            <a:headEnd/>
            <a:tailEnd/>
          </a:ln>
          <a:effectLst>
            <a:outerShdw dist="23000" dir="5400000" rotWithShape="0">
              <a:srgbClr val="808080">
                <a:alpha val="34999"/>
              </a:srgbClr>
            </a:outerShdw>
          </a:effectLst>
        </p:spPr>
        <p:txBody>
          <a:bodyPr anchor="ctr"/>
          <a:lstStyle/>
          <a:p>
            <a:pPr>
              <a:defRPr/>
            </a:pPr>
            <a:r>
              <a:rPr lang="fr-FR" sz="900">
                <a:solidFill>
                  <a:srgbClr val="FFFFFF"/>
                </a:solidFill>
                <a:latin typeface="Calibri" pitchFamily="34" charset="0"/>
              </a:rPr>
              <a:t>© SUPINFO International University – http://www.supinfo.com</a:t>
            </a:r>
          </a:p>
        </p:txBody>
      </p:sp>
      <p:pic>
        <p:nvPicPr>
          <p:cNvPr id="1030" name="Image 2"/>
          <p:cNvPicPr>
            <a:picLocks noChangeAspect="1"/>
          </p:cNvPicPr>
          <p:nvPr userDrawn="1"/>
        </p:nvPicPr>
        <p:blipFill>
          <a:blip r:embed="rId16" cstate="print"/>
          <a:srcRect/>
          <a:stretch>
            <a:fillRect/>
          </a:stretch>
        </p:blipFill>
        <p:spPr bwMode="auto">
          <a:xfrm>
            <a:off x="7740650" y="5305425"/>
            <a:ext cx="1362075" cy="43338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462" r:id="rId1"/>
    <p:sldLayoutId id="2147484463" r:id="rId2"/>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4" r:id="rId12"/>
    <p:sldLayoutId id="2147484475" r:id="rId13"/>
  </p:sldLayoutIdLst>
  <p:txStyles>
    <p:titleStyle>
      <a:lvl1pPr algn="l" defTabSz="457200" rtl="0" eaLnBrk="0" fontAlgn="base" hangingPunct="0">
        <a:spcBef>
          <a:spcPct val="0"/>
        </a:spcBef>
        <a:spcAft>
          <a:spcPct val="0"/>
        </a:spcAft>
        <a:defRPr sz="3600" b="1" kern="1200">
          <a:solidFill>
            <a:schemeClr val="tx1"/>
          </a:solidFill>
          <a:latin typeface="+mj-lt"/>
          <a:ea typeface="ＭＳ Ｐゴシック" charset="0"/>
          <a:cs typeface="ＭＳ Ｐゴシック" charset="0"/>
        </a:defRPr>
      </a:lvl1pPr>
      <a:lvl2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2pPr>
      <a:lvl3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3pPr>
      <a:lvl4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4pPr>
      <a:lvl5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5pPr>
      <a:lvl6pPr marL="4572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hyperlink" Target="http://m.website.fr" TargetMode="External"/><Relationship Id="rId4" Type="http://schemas.openxmlformats.org/officeDocument/2006/relationships/hyperlink" Target="http://website.mobi" TargetMode="External"/><Relationship Id="rId5" Type="http://schemas.openxmlformats.org/officeDocument/2006/relationships/hyperlink" Target="http://website.fr/mobile" TargetMode="External"/><Relationship Id="rId6" Type="http://schemas.openxmlformats.org/officeDocument/2006/relationships/hyperlink" Target="http://website.fr" TargetMode="External"/><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3" Type="http://schemas.openxmlformats.org/officeDocument/2006/relationships/hyperlink" Target="http://voyages-sncf.mobi" TargetMode="External"/><Relationship Id="rId4" Type="http://schemas.openxmlformats.org/officeDocument/2006/relationships/hyperlink" Target="http://voyages-sncf.com" TargetMode="External"/><Relationship Id="rId5" Type="http://schemas.openxmlformats.org/officeDocument/2006/relationships/image" Target="../media/image26.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1.png"/></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1.png"/></Relationships>
</file>

<file path=ppt/slides/_rels/slide59.xml.rels><?xml version="1.0" encoding="UTF-8" standalone="yes"?>
<Relationships xmlns="http://schemas.openxmlformats.org/package/2006/relationships"><Relationship Id="rId3" Type="http://schemas.openxmlformats.org/officeDocument/2006/relationships/hyperlink" Target="http://quirktools.com/screenfly/" TargetMode="External"/><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1.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2.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3.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1.png"/></Relationships>
</file>

<file path=ppt/slides/_rels/slide78.xml.rels><?xml version="1.0" encoding="UTF-8" standalone="yes"?>
<Relationships xmlns="http://schemas.openxmlformats.org/package/2006/relationships"><Relationship Id="rId3" Type="http://schemas.openxmlformats.org/officeDocument/2006/relationships/hyperlink" Target="http://jquerymobile.com/demos/" TargetMode="External"/><Relationship Id="rId4" Type="http://schemas.openxmlformats.org/officeDocument/2006/relationships/image" Target="../media/image4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8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4" Type="http://schemas.microsoft.com/office/2007/relationships/hdphoto" Target="../media/hdphoto1.wdp"/><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5.png"/></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3.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6.xml.rels><?xml version="1.0" encoding="UTF-8" standalone="yes"?>
<Relationships xmlns="http://schemas.openxmlformats.org/package/2006/relationships"><Relationship Id="rId3" Type="http://schemas.openxmlformats.org/officeDocument/2006/relationships/hyperlink" Target="http://cordova.apache.org/" TargetMode="External"/><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7.xml.rels><?xml version="1.0" encoding="UTF-8" standalone="yes"?>
<Relationships xmlns="http://schemas.openxmlformats.org/package/2006/relationships"><Relationship Id="rId3" Type="http://schemas.openxmlformats.org/officeDocument/2006/relationships/hyperlink" Target="http://www.supinfo.com" TargetMode="External"/><Relationship Id="rId4" Type="http://schemas.openxmlformats.org/officeDocument/2006/relationships/hyperlink" Target="http://labo-java.net" TargetMode="External"/><Relationship Id="rId5" Type="http://schemas.openxmlformats.org/officeDocument/2006/relationships/hyperlink" Target="http://www.labo-low-level.com" TargetMode="External"/><Relationship Id="rId6" Type="http://schemas.openxmlformats.org/officeDocument/2006/relationships/image" Target="../media/image51.png"/><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2.png"/><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p:cNvSpPr txBox="1"/>
          <p:nvPr/>
        </p:nvSpPr>
        <p:spPr>
          <a:xfrm>
            <a:off x="898525" y="2603500"/>
            <a:ext cx="7916863" cy="2369879"/>
          </a:xfrm>
          <a:prstGeom prst="rect">
            <a:avLst/>
          </a:prstGeom>
          <a:noFill/>
        </p:spPr>
        <p:txBody>
          <a:bodyPr>
            <a:spAutoFit/>
          </a:bodyPr>
          <a:lstStyle/>
          <a:p>
            <a:pPr>
              <a:defRPr/>
            </a:pPr>
            <a:r>
              <a:rPr lang="en-US" sz="3200" dirty="0">
                <a:latin typeface="Myriad Pro"/>
                <a:ea typeface="MS PGothic" charset="0"/>
                <a:cs typeface="Myriad Pro"/>
              </a:rPr>
              <a:t>Web </a:t>
            </a:r>
            <a:r>
              <a:rPr lang="en-US" sz="3200" dirty="0" smtClean="0">
                <a:latin typeface="Myriad Pro"/>
                <a:ea typeface="MS PGothic" charset="0"/>
                <a:cs typeface="Myriad Pro"/>
              </a:rPr>
              <a:t>Mobile</a:t>
            </a:r>
            <a:endParaRPr lang="fr-FR" sz="3200" dirty="0">
              <a:latin typeface="Myriad Pro"/>
              <a:ea typeface="MS PGothic" charset="0"/>
              <a:cs typeface="Myriad Pro"/>
            </a:endParaRPr>
          </a:p>
          <a:p>
            <a:pPr>
              <a:defRPr/>
            </a:pPr>
            <a:endParaRPr lang="fr-FR" dirty="0">
              <a:solidFill>
                <a:schemeClr val="tx1">
                  <a:lumMod val="95000"/>
                  <a:lumOff val="5000"/>
                </a:schemeClr>
              </a:solidFill>
              <a:latin typeface="Verdana" charset="0"/>
              <a:ea typeface="ＭＳ Ｐゴシック" charset="0"/>
              <a:cs typeface="ＭＳ Ｐゴシック" charset="0"/>
            </a:endParaRPr>
          </a:p>
          <a:p>
            <a:pPr>
              <a:defRPr/>
            </a:pPr>
            <a:r>
              <a:rPr lang="en-US" dirty="0" smtClean="0">
                <a:solidFill>
                  <a:schemeClr val="tx1">
                    <a:lumMod val="95000"/>
                    <a:lumOff val="5000"/>
                  </a:schemeClr>
                </a:solidFill>
                <a:latin typeface="Verdana" charset="0"/>
                <a:ea typeface="ＭＳ Ｐゴシック" charset="0"/>
                <a:cs typeface="ＭＳ Ｐゴシック" charset="0"/>
              </a:rPr>
              <a:t>Understand </a:t>
            </a:r>
            <a:r>
              <a:rPr lang="en-US" dirty="0">
                <a:solidFill>
                  <a:schemeClr val="tx1">
                    <a:lumMod val="95000"/>
                    <a:lumOff val="5000"/>
                  </a:schemeClr>
                </a:solidFill>
                <a:latin typeface="Verdana" charset="0"/>
                <a:ea typeface="ＭＳ Ｐゴシック" charset="0"/>
                <a:cs typeface="ＭＳ Ｐゴシック" charset="0"/>
              </a:rPr>
              <a:t>web applications </a:t>
            </a:r>
          </a:p>
          <a:p>
            <a:pPr>
              <a:defRPr/>
            </a:pPr>
            <a:r>
              <a:rPr lang="en-US" dirty="0">
                <a:solidFill>
                  <a:schemeClr val="tx1">
                    <a:lumMod val="95000"/>
                    <a:lumOff val="5000"/>
                  </a:schemeClr>
                </a:solidFill>
                <a:latin typeface="Verdana" charset="0"/>
                <a:ea typeface="ＭＳ Ｐゴシック" charset="0"/>
                <a:cs typeface="ＭＳ Ｐゴシック" charset="0"/>
              </a:rPr>
              <a:t>for mobile </a:t>
            </a:r>
            <a:r>
              <a:rPr lang="en-US" dirty="0" smtClean="0">
                <a:solidFill>
                  <a:schemeClr val="tx1">
                    <a:lumMod val="95000"/>
                    <a:lumOff val="5000"/>
                  </a:schemeClr>
                </a:solidFill>
                <a:latin typeface="Verdana" charset="0"/>
                <a:ea typeface="ＭＳ Ｐゴシック" charset="0"/>
                <a:cs typeface="ＭＳ Ｐゴシック" charset="0"/>
              </a:rPr>
              <a:t>devices</a:t>
            </a:r>
            <a:endParaRPr lang="fr-FR" sz="1400" dirty="0">
              <a:solidFill>
                <a:schemeClr val="tx1">
                  <a:lumMod val="95000"/>
                  <a:lumOff val="5000"/>
                </a:schemeClr>
              </a:solidFill>
              <a:latin typeface="Verdana" charset="0"/>
              <a:ea typeface="ＭＳ Ｐゴシック" charset="0"/>
              <a:cs typeface="ＭＳ Ｐゴシック" charset="0"/>
            </a:endParaRPr>
          </a:p>
          <a:p>
            <a:pPr>
              <a:defRPr/>
            </a:pPr>
            <a:endParaRPr lang="fr-FR" sz="1400" dirty="0">
              <a:solidFill>
                <a:schemeClr val="tx1">
                  <a:lumMod val="95000"/>
                  <a:lumOff val="5000"/>
                </a:schemeClr>
              </a:solidFill>
              <a:latin typeface="Verdana" charset="0"/>
              <a:ea typeface="ＭＳ Ｐゴシック" charset="0"/>
              <a:cs typeface="ＭＳ Ｐゴシック" charset="0"/>
            </a:endParaRPr>
          </a:p>
          <a:p>
            <a:pPr>
              <a:defRPr/>
            </a:pPr>
            <a:endParaRPr lang="fr-FR" sz="1200" dirty="0">
              <a:solidFill>
                <a:schemeClr val="tx1">
                  <a:lumMod val="95000"/>
                  <a:lumOff val="5000"/>
                </a:schemeClr>
              </a:solidFill>
              <a:latin typeface="Verdana" charset="0"/>
              <a:ea typeface="ＭＳ Ｐゴシック" charset="0"/>
              <a:cs typeface="ＭＳ Ｐゴシック" charset="0"/>
            </a:endParaRPr>
          </a:p>
          <a:p>
            <a:pPr>
              <a:defRPr/>
            </a:pPr>
            <a:endParaRPr lang="fr-FR" sz="1200" dirty="0">
              <a:solidFill>
                <a:schemeClr val="tx1">
                  <a:lumMod val="95000"/>
                  <a:lumOff val="5000"/>
                </a:schemeClr>
              </a:solidFill>
              <a:latin typeface="Verdana" charset="0"/>
              <a:ea typeface="ＭＳ Ｐゴシック" charset="0"/>
              <a:cs typeface="ＭＳ Ｐゴシック" charset="0"/>
            </a:endParaRPr>
          </a:p>
          <a:p>
            <a:pPr>
              <a:defRPr/>
            </a:pPr>
            <a:endParaRPr lang="fr-FR" sz="1200" dirty="0">
              <a:solidFill>
                <a:schemeClr val="tx1">
                  <a:lumMod val="95000"/>
                  <a:lumOff val="5000"/>
                </a:schemeClr>
              </a:solidFill>
              <a:latin typeface="Verdana" charset="0"/>
              <a:ea typeface="ＭＳ Ｐゴシック" charset="0"/>
              <a:cs typeface="ＭＳ Ｐゴシック" charset="0"/>
            </a:endParaRPr>
          </a:p>
          <a:p>
            <a:pPr>
              <a:defRPr/>
            </a:pPr>
            <a:endParaRPr lang="fr-FR" sz="1200" dirty="0">
              <a:solidFill>
                <a:schemeClr val="tx1">
                  <a:lumMod val="95000"/>
                  <a:lumOff val="5000"/>
                </a:schemeClr>
              </a:solidFill>
              <a:latin typeface="Verdana" charset="0"/>
              <a:ea typeface="ＭＳ Ｐゴシック" charset="0"/>
              <a:cs typeface="ＭＳ Ｐゴシック" charset="0"/>
            </a:endParaRPr>
          </a:p>
        </p:txBody>
      </p:sp>
      <p:pic>
        <p:nvPicPr>
          <p:cNvPr id="2" name="Image 1" descr="SUPINFO_SIgnOfSuccess_Noi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525" y="121196"/>
            <a:ext cx="3065323" cy="1620924"/>
          </a:xfrm>
          <a:prstGeom prst="rect">
            <a:avLst/>
          </a:prstGeom>
        </p:spPr>
      </p:pic>
      <p:grpSp>
        <p:nvGrpSpPr>
          <p:cNvPr id="7" name="Group 6"/>
          <p:cNvGrpSpPr/>
          <p:nvPr/>
        </p:nvGrpSpPr>
        <p:grpSpPr>
          <a:xfrm>
            <a:off x="5519293" y="510678"/>
            <a:ext cx="3419475" cy="1674812"/>
            <a:chOff x="5519293" y="510678"/>
            <a:chExt cx="3419475" cy="1674812"/>
          </a:xfrm>
        </p:grpSpPr>
        <p:sp>
          <p:nvSpPr>
            <p:cNvPr id="9" name="AutoShape 12"/>
            <p:cNvSpPr>
              <a:spLocks noChangeArrowheads="1"/>
            </p:cNvSpPr>
            <p:nvPr/>
          </p:nvSpPr>
          <p:spPr bwMode="auto">
            <a:xfrm rot="1014825">
              <a:off x="5660735" y="591829"/>
              <a:ext cx="3117850" cy="1455616"/>
            </a:xfrm>
            <a:prstGeom prst="roundRect">
              <a:avLst>
                <a:gd name="adj" fmla="val 16667"/>
              </a:avLst>
            </a:prstGeom>
            <a:noFill/>
            <a:ln w="152400">
              <a:solidFill>
                <a:srgbClr val="9900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sz="3600" b="1" dirty="0" smtClean="0">
                  <a:solidFill>
                    <a:srgbClr val="990033"/>
                  </a:solidFill>
                </a:rPr>
                <a:t>EXTRA</a:t>
              </a:r>
              <a:br>
                <a:rPr lang="en-GB" sz="3600" b="1" dirty="0" smtClean="0">
                  <a:solidFill>
                    <a:srgbClr val="990033"/>
                  </a:solidFill>
                </a:rPr>
              </a:br>
              <a:r>
                <a:rPr lang="en-GB" sz="3600" b="1" dirty="0" smtClean="0">
                  <a:solidFill>
                    <a:srgbClr val="990033"/>
                  </a:solidFill>
                </a:rPr>
                <a:t>RESOURCE</a:t>
              </a:r>
              <a:endParaRPr lang="en-GB" sz="3600" b="1" dirty="0">
                <a:solidFill>
                  <a:srgbClr val="990033"/>
                </a:solidFill>
              </a:endParaRPr>
            </a:p>
          </p:txBody>
        </p:sp>
        <p:pic>
          <p:nvPicPr>
            <p:cNvPr id="10" name="Picture 13" descr="stamp-effects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15555">
              <a:off x="5519293" y="510678"/>
              <a:ext cx="3419475" cy="167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8" name="Picture 7"/>
          <p:cNvPicPr>
            <a:picLocks noChangeAspect="1"/>
          </p:cNvPicPr>
          <p:nvPr/>
        </p:nvPicPr>
        <p:blipFill>
          <a:blip r:embed="rId5"/>
          <a:stretch>
            <a:fillRect/>
          </a:stretch>
        </p:blipFill>
        <p:spPr>
          <a:xfrm>
            <a:off x="5796136" y="2632990"/>
            <a:ext cx="2520280" cy="2672781"/>
          </a:xfrm>
          <a:prstGeom prst="rect">
            <a:avLst/>
          </a:prstGeom>
        </p:spPr>
      </p:pic>
    </p:spTree>
    <p:extLst>
      <p:ext uri="{BB962C8B-B14F-4D97-AF65-F5344CB8AC3E}">
        <p14:creationId xmlns:p14="http://schemas.microsoft.com/office/powerpoint/2010/main" val="339557743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defTabSz="457200">
              <a:defRPr/>
            </a:pPr>
            <a:r>
              <a:rPr lang="en-US" sz="3600" b="1" dirty="0">
                <a:latin typeface="+mj-lt"/>
                <a:cs typeface="ＭＳ Ｐゴシック" charset="0"/>
              </a:rPr>
              <a:t>Evolution of </a:t>
            </a:r>
            <a:r>
              <a:rPr lang="en-US" sz="3600" b="1" dirty="0" smtClean="0">
                <a:latin typeface="+mj-lt"/>
                <a:cs typeface="ＭＳ Ｐゴシック" charset="0"/>
              </a:rPr>
              <a:t>Smartphones</a:t>
            </a:r>
            <a:endParaRPr lang="en-US" sz="3600" b="1" dirty="0">
              <a:latin typeface="+mj-lt"/>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Introduction</a:t>
            </a:r>
            <a:endParaRPr kumimoji="0" lang="en-US" i="0" u="none" strike="noStrike" kern="1200" cap="none" spc="0" normalizeH="0" baseline="0" dirty="0" smtClean="0">
              <a:ln>
                <a:noFill/>
              </a:ln>
              <a:solidFill>
                <a:schemeClr val="tx1"/>
              </a:solidFill>
              <a:effectLst/>
              <a:uLnTx/>
              <a:uFillTx/>
              <a:latin typeface="Calibri"/>
              <a:cs typeface="Calibri"/>
            </a:endParaRPr>
          </a:p>
        </p:txBody>
      </p:sp>
      <p:sp>
        <p:nvSpPr>
          <p:cNvPr id="3" name="TextBox 2"/>
          <p:cNvSpPr txBox="1"/>
          <p:nvPr/>
        </p:nvSpPr>
        <p:spPr>
          <a:xfrm>
            <a:off x="2879304" y="1489348"/>
            <a:ext cx="6264696" cy="1200328"/>
          </a:xfrm>
          <a:prstGeom prst="rect">
            <a:avLst/>
          </a:prstGeom>
          <a:noFill/>
        </p:spPr>
        <p:txBody>
          <a:bodyPr wrap="square" rtlCol="0">
            <a:spAutoFit/>
          </a:bodyPr>
          <a:lstStyle/>
          <a:p>
            <a:pPr algn="r"/>
            <a:r>
              <a:rPr lang="en-US" sz="2400" b="1" dirty="0" smtClean="0"/>
              <a:t>HTC Dream -</a:t>
            </a:r>
          </a:p>
          <a:p>
            <a:pPr algn="r"/>
            <a:r>
              <a:rPr lang="en-US" sz="2400" dirty="0" smtClean="0"/>
              <a:t>The first commercialized Android phone.</a:t>
            </a:r>
          </a:p>
          <a:p>
            <a:pPr algn="r"/>
            <a:r>
              <a:rPr lang="en-US" sz="2400" dirty="0" smtClean="0"/>
              <a:t>Released in October 2008.</a:t>
            </a:r>
            <a:endParaRPr lang="en-US" sz="2400" dirty="0"/>
          </a:p>
        </p:txBody>
      </p:sp>
      <p:sp>
        <p:nvSpPr>
          <p:cNvPr id="6" name="TextBox 5"/>
          <p:cNvSpPr txBox="1"/>
          <p:nvPr/>
        </p:nvSpPr>
        <p:spPr>
          <a:xfrm>
            <a:off x="4427984" y="2966670"/>
            <a:ext cx="5148064" cy="2339102"/>
          </a:xfrm>
          <a:prstGeom prst="rect">
            <a:avLst/>
          </a:prstGeom>
          <a:noFill/>
        </p:spPr>
        <p:txBody>
          <a:bodyPr wrap="square" rtlCol="0">
            <a:spAutoFit/>
          </a:bodyPr>
          <a:lstStyle/>
          <a:p>
            <a:r>
              <a:rPr lang="en-US" sz="2000" b="1" dirty="0" smtClean="0"/>
              <a:t>Specifications:</a:t>
            </a:r>
          </a:p>
          <a:p>
            <a:r>
              <a:rPr lang="en-US" dirty="0" smtClean="0"/>
              <a:t>Operating System: Android 1.5 (Cupcake)</a:t>
            </a:r>
          </a:p>
          <a:p>
            <a:r>
              <a:rPr lang="en-US" dirty="0" smtClean="0"/>
              <a:t>CPU Clock: 528Mhz</a:t>
            </a:r>
          </a:p>
          <a:p>
            <a:r>
              <a:rPr lang="en-US" dirty="0" smtClean="0"/>
              <a:t>RAM: 192MB</a:t>
            </a:r>
          </a:p>
          <a:p>
            <a:r>
              <a:rPr lang="en-US" dirty="0" smtClean="0"/>
              <a:t>Storage: 256MB</a:t>
            </a:r>
          </a:p>
          <a:p>
            <a:r>
              <a:rPr lang="en-US" dirty="0" smtClean="0"/>
              <a:t>Removable storage: Up to 16GB </a:t>
            </a:r>
            <a:r>
              <a:rPr lang="en-US" dirty="0" err="1" smtClean="0"/>
              <a:t>microSD</a:t>
            </a:r>
            <a:endParaRPr lang="en-US" dirty="0" smtClean="0"/>
          </a:p>
          <a:p>
            <a:r>
              <a:rPr lang="en-US" dirty="0" smtClean="0"/>
              <a:t>Display Diagonal: 3.2”</a:t>
            </a:r>
          </a:p>
          <a:p>
            <a:r>
              <a:rPr lang="en-US" dirty="0" smtClean="0"/>
              <a:t>Display Resolution: 320 x 480</a:t>
            </a:r>
            <a:endParaRPr lang="en-US" dirty="0"/>
          </a:p>
        </p:txBody>
      </p:sp>
      <p:pic>
        <p:nvPicPr>
          <p:cNvPr id="2" name="Picture 1"/>
          <p:cNvPicPr>
            <a:picLocks noChangeAspect="1"/>
          </p:cNvPicPr>
          <p:nvPr/>
        </p:nvPicPr>
        <p:blipFill>
          <a:blip r:embed="rId3"/>
          <a:stretch>
            <a:fillRect/>
          </a:stretch>
        </p:blipFill>
        <p:spPr>
          <a:xfrm>
            <a:off x="179512" y="1561356"/>
            <a:ext cx="4092268" cy="3417044"/>
          </a:xfrm>
          <a:prstGeom prst="rect">
            <a:avLst/>
          </a:prstGeom>
        </p:spPr>
      </p:pic>
      <p:pic>
        <p:nvPicPr>
          <p:cNvPr id="9" name="Picture 2" descr="D:\Users\Renaud\Desktop\StageFinEtudesSupinfo\Icons-New\v3\Min\Overview_SubjectPresent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40851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defTabSz="457200">
              <a:defRPr/>
            </a:pPr>
            <a:r>
              <a:rPr lang="en-US" sz="3600" b="1" dirty="0">
                <a:latin typeface="+mj-lt"/>
                <a:cs typeface="ＭＳ Ｐゴシック" charset="0"/>
              </a:rPr>
              <a:t>Evolution of </a:t>
            </a:r>
            <a:r>
              <a:rPr lang="en-US" sz="3600" b="1" dirty="0" smtClean="0">
                <a:latin typeface="+mj-lt"/>
                <a:cs typeface="ＭＳ Ｐゴシック" charset="0"/>
              </a:rPr>
              <a:t>Smartphones</a:t>
            </a:r>
            <a:endParaRPr lang="en-US" sz="3600" b="1" dirty="0">
              <a:latin typeface="+mj-lt"/>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Introduction</a:t>
            </a:r>
            <a:endParaRPr kumimoji="0" lang="en-US" i="0" u="none" strike="noStrike" kern="1200" cap="none" spc="0" normalizeH="0" baseline="0" dirty="0" smtClean="0">
              <a:ln>
                <a:noFill/>
              </a:ln>
              <a:solidFill>
                <a:schemeClr val="tx1"/>
              </a:solidFill>
              <a:effectLst/>
              <a:uLnTx/>
              <a:uFillTx/>
              <a:latin typeface="Calibri"/>
              <a:cs typeface="Calibri"/>
            </a:endParaRPr>
          </a:p>
        </p:txBody>
      </p:sp>
      <p:sp>
        <p:nvSpPr>
          <p:cNvPr id="3" name="TextBox 2"/>
          <p:cNvSpPr txBox="1"/>
          <p:nvPr/>
        </p:nvSpPr>
        <p:spPr>
          <a:xfrm>
            <a:off x="2879304" y="1489348"/>
            <a:ext cx="6264696" cy="1569660"/>
          </a:xfrm>
          <a:prstGeom prst="rect">
            <a:avLst/>
          </a:prstGeom>
          <a:noFill/>
        </p:spPr>
        <p:txBody>
          <a:bodyPr wrap="square" rtlCol="0">
            <a:spAutoFit/>
          </a:bodyPr>
          <a:lstStyle/>
          <a:p>
            <a:pPr algn="r"/>
            <a:r>
              <a:rPr lang="en-US" sz="2400" b="1" dirty="0" smtClean="0"/>
              <a:t>Nokia </a:t>
            </a:r>
            <a:r>
              <a:rPr lang="en-US" sz="2400" b="1" dirty="0" err="1" smtClean="0"/>
              <a:t>Lumia</a:t>
            </a:r>
            <a:r>
              <a:rPr lang="en-US" sz="2400" b="1" dirty="0" smtClean="0"/>
              <a:t> 800 -</a:t>
            </a:r>
          </a:p>
          <a:p>
            <a:pPr algn="r"/>
            <a:r>
              <a:rPr lang="en-US" sz="2400" dirty="0" smtClean="0"/>
              <a:t>The first Windows Phone 7 success (?) </a:t>
            </a:r>
          </a:p>
          <a:p>
            <a:pPr algn="r"/>
            <a:r>
              <a:rPr lang="en-US" sz="2400" dirty="0" smtClean="0"/>
              <a:t>and the reborn of Nokia.</a:t>
            </a:r>
          </a:p>
          <a:p>
            <a:pPr algn="r"/>
            <a:r>
              <a:rPr lang="en-US" sz="2400" dirty="0" smtClean="0"/>
              <a:t>Released in October 2011.</a:t>
            </a:r>
            <a:endParaRPr lang="en-US" sz="2400" dirty="0"/>
          </a:p>
        </p:txBody>
      </p:sp>
      <p:sp>
        <p:nvSpPr>
          <p:cNvPr id="6" name="TextBox 5"/>
          <p:cNvSpPr txBox="1"/>
          <p:nvPr/>
        </p:nvSpPr>
        <p:spPr>
          <a:xfrm>
            <a:off x="3456384" y="3217540"/>
            <a:ext cx="4211960" cy="2062103"/>
          </a:xfrm>
          <a:prstGeom prst="rect">
            <a:avLst/>
          </a:prstGeom>
          <a:noFill/>
        </p:spPr>
        <p:txBody>
          <a:bodyPr wrap="square" rtlCol="0">
            <a:spAutoFit/>
          </a:bodyPr>
          <a:lstStyle/>
          <a:p>
            <a:r>
              <a:rPr lang="en-US" sz="2000" b="1" dirty="0" smtClean="0"/>
              <a:t>Specifications:</a:t>
            </a:r>
          </a:p>
          <a:p>
            <a:r>
              <a:rPr lang="en-US" dirty="0" smtClean="0"/>
              <a:t>Operating System: Windows Phone 7</a:t>
            </a:r>
          </a:p>
          <a:p>
            <a:r>
              <a:rPr lang="en-US" dirty="0" smtClean="0"/>
              <a:t>CPU Clock: 1,4Ghz</a:t>
            </a:r>
          </a:p>
          <a:p>
            <a:r>
              <a:rPr lang="en-US" dirty="0" smtClean="0"/>
              <a:t>RAM: 512MB</a:t>
            </a:r>
          </a:p>
          <a:p>
            <a:r>
              <a:rPr lang="en-US" dirty="0" smtClean="0"/>
              <a:t>Storage: 16GB</a:t>
            </a:r>
          </a:p>
          <a:p>
            <a:r>
              <a:rPr lang="en-US" dirty="0" smtClean="0"/>
              <a:t>Display Diagonal: 3.7”</a:t>
            </a:r>
          </a:p>
          <a:p>
            <a:r>
              <a:rPr lang="en-US" dirty="0" smtClean="0"/>
              <a:t>Display Resolution: 480 x 800</a:t>
            </a:r>
            <a:endParaRPr lang="en-US" dirty="0"/>
          </a:p>
        </p:txBody>
      </p:sp>
      <p:pic>
        <p:nvPicPr>
          <p:cNvPr id="2" name="Picture 1"/>
          <p:cNvPicPr>
            <a:picLocks noChangeAspect="1"/>
          </p:cNvPicPr>
          <p:nvPr/>
        </p:nvPicPr>
        <p:blipFill rotWithShape="1">
          <a:blip r:embed="rId3"/>
          <a:srcRect l="19373" r="20970"/>
          <a:stretch/>
        </p:blipFill>
        <p:spPr>
          <a:xfrm>
            <a:off x="395536" y="1109588"/>
            <a:ext cx="2374434" cy="3980160"/>
          </a:xfrm>
          <a:prstGeom prst="rect">
            <a:avLst/>
          </a:prstGeom>
        </p:spPr>
      </p:pic>
      <p:pic>
        <p:nvPicPr>
          <p:cNvPr id="9" name="Picture 2" descr="D:\Users\Renaud\Desktop\StageFinEtudesSupinfo\Icons-New\v3\Min\Overview_SubjectPresent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10990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defTabSz="457200">
              <a:defRPr/>
            </a:pPr>
            <a:r>
              <a:rPr lang="en-US" sz="3600" b="1" dirty="0">
                <a:latin typeface="+mj-lt"/>
                <a:cs typeface="ＭＳ Ｐゴシック" charset="0"/>
              </a:rPr>
              <a:t>Evolution of </a:t>
            </a:r>
            <a:r>
              <a:rPr lang="en-US" sz="3600" b="1" dirty="0" smtClean="0">
                <a:latin typeface="+mj-lt"/>
                <a:cs typeface="ＭＳ Ｐゴシック" charset="0"/>
              </a:rPr>
              <a:t>Smartphones</a:t>
            </a:r>
            <a:endParaRPr lang="en-US" sz="3600" b="1" dirty="0">
              <a:latin typeface="+mj-lt"/>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Introduction</a:t>
            </a:r>
            <a:endParaRPr kumimoji="0" lang="en-US" i="0" u="none" strike="noStrike" kern="1200" cap="none" spc="0" normalizeH="0" baseline="0" dirty="0" smtClean="0">
              <a:ln>
                <a:noFill/>
              </a:ln>
              <a:solidFill>
                <a:schemeClr val="tx1"/>
              </a:solidFill>
              <a:effectLst/>
              <a:uLnTx/>
              <a:uFillTx/>
              <a:latin typeface="Calibri"/>
              <a:cs typeface="Calibri"/>
            </a:endParaRPr>
          </a:p>
        </p:txBody>
      </p:sp>
      <p:sp>
        <p:nvSpPr>
          <p:cNvPr id="3" name="TextBox 2"/>
          <p:cNvSpPr txBox="1"/>
          <p:nvPr/>
        </p:nvSpPr>
        <p:spPr>
          <a:xfrm>
            <a:off x="2879304" y="1345332"/>
            <a:ext cx="6264696" cy="1200328"/>
          </a:xfrm>
          <a:prstGeom prst="rect">
            <a:avLst/>
          </a:prstGeom>
          <a:noFill/>
        </p:spPr>
        <p:txBody>
          <a:bodyPr wrap="square" rtlCol="0">
            <a:spAutoFit/>
          </a:bodyPr>
          <a:lstStyle/>
          <a:p>
            <a:pPr algn="r"/>
            <a:r>
              <a:rPr lang="en-US" sz="2400" b="1" dirty="0" smtClean="0"/>
              <a:t>Samsung Galaxy S III -</a:t>
            </a:r>
          </a:p>
          <a:p>
            <a:pPr algn="r"/>
            <a:r>
              <a:rPr lang="en-US" sz="2400" dirty="0" smtClean="0"/>
              <a:t>A true concurrent for the iPhone.</a:t>
            </a:r>
          </a:p>
          <a:p>
            <a:pPr algn="r"/>
            <a:r>
              <a:rPr lang="en-US" sz="2400" dirty="0" smtClean="0"/>
              <a:t>Released in May 2012.</a:t>
            </a:r>
            <a:endParaRPr lang="en-US" sz="2400" dirty="0"/>
          </a:p>
        </p:txBody>
      </p:sp>
      <p:sp>
        <p:nvSpPr>
          <p:cNvPr id="6" name="TextBox 5"/>
          <p:cNvSpPr txBox="1"/>
          <p:nvPr/>
        </p:nvSpPr>
        <p:spPr>
          <a:xfrm>
            <a:off x="3563888" y="2966670"/>
            <a:ext cx="4860032" cy="2339102"/>
          </a:xfrm>
          <a:prstGeom prst="rect">
            <a:avLst/>
          </a:prstGeom>
          <a:noFill/>
        </p:spPr>
        <p:txBody>
          <a:bodyPr wrap="square" rtlCol="0">
            <a:spAutoFit/>
          </a:bodyPr>
          <a:lstStyle/>
          <a:p>
            <a:r>
              <a:rPr lang="en-US" sz="2000" b="1" dirty="0" smtClean="0"/>
              <a:t>Specifications:</a:t>
            </a:r>
          </a:p>
          <a:p>
            <a:r>
              <a:rPr lang="en-US" dirty="0" smtClean="0"/>
              <a:t>Operating System: Android 4.0.4</a:t>
            </a:r>
          </a:p>
          <a:p>
            <a:r>
              <a:rPr lang="en-US" dirty="0" smtClean="0"/>
              <a:t>CPU Clock</a:t>
            </a:r>
            <a:r>
              <a:rPr lang="en-US" dirty="0"/>
              <a:t>: Quad-core 1.4 </a:t>
            </a:r>
            <a:r>
              <a:rPr lang="en-US" dirty="0" smtClean="0"/>
              <a:t>GHz</a:t>
            </a:r>
          </a:p>
          <a:p>
            <a:r>
              <a:rPr lang="en-US" dirty="0" smtClean="0"/>
              <a:t>RAM: 1GB</a:t>
            </a:r>
          </a:p>
          <a:p>
            <a:r>
              <a:rPr lang="en-US" dirty="0"/>
              <a:t>Storage: </a:t>
            </a:r>
            <a:r>
              <a:rPr lang="en-US" dirty="0" smtClean="0"/>
              <a:t>16/32/64GB</a:t>
            </a:r>
            <a:endParaRPr lang="en-US" dirty="0"/>
          </a:p>
          <a:p>
            <a:r>
              <a:rPr lang="en-US" dirty="0"/>
              <a:t>Removable storage: Up to </a:t>
            </a:r>
            <a:r>
              <a:rPr lang="en-US" dirty="0" smtClean="0"/>
              <a:t>64GB </a:t>
            </a:r>
            <a:r>
              <a:rPr lang="en-US" dirty="0" err="1" smtClean="0"/>
              <a:t>microSD</a:t>
            </a:r>
            <a:endParaRPr lang="en-US" dirty="0" smtClean="0"/>
          </a:p>
          <a:p>
            <a:r>
              <a:rPr lang="en-US" dirty="0" smtClean="0"/>
              <a:t>Display Diagonal: 4.8”</a:t>
            </a:r>
          </a:p>
          <a:p>
            <a:r>
              <a:rPr lang="en-US" dirty="0" smtClean="0"/>
              <a:t>Display Resolution: 720 x 1280</a:t>
            </a:r>
            <a:endParaRPr lang="en-US" dirty="0"/>
          </a:p>
        </p:txBody>
      </p:sp>
      <p:pic>
        <p:nvPicPr>
          <p:cNvPr id="9" name="Picture 8" descr="Screen Shot 2012-09-25 at 6.36.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144743"/>
            <a:ext cx="3202898" cy="4161029"/>
          </a:xfrm>
          <a:prstGeom prst="rect">
            <a:avLst/>
          </a:prstGeom>
        </p:spPr>
      </p:pic>
      <p:pic>
        <p:nvPicPr>
          <p:cNvPr id="10" name="Picture 2" descr="D:\Users\Renaud\Desktop\StageFinEtudesSupinfo\Icons-New\v3\Min\Overview_SubjectPresent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07452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defTabSz="457200">
              <a:defRPr/>
            </a:pPr>
            <a:r>
              <a:rPr lang="en-US" sz="3600" b="1" dirty="0">
                <a:latin typeface="+mj-lt"/>
                <a:cs typeface="ＭＳ Ｐゴシック" charset="0"/>
              </a:rPr>
              <a:t>Evolution of </a:t>
            </a:r>
            <a:r>
              <a:rPr lang="en-US" sz="3600" b="1" dirty="0" smtClean="0">
                <a:latin typeface="+mj-lt"/>
                <a:cs typeface="ＭＳ Ｐゴシック" charset="0"/>
              </a:rPr>
              <a:t>Smartphones</a:t>
            </a:r>
            <a:endParaRPr lang="en-US" sz="3600" b="1" dirty="0">
              <a:latin typeface="+mj-lt"/>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Introduction</a:t>
            </a:r>
            <a:endParaRPr kumimoji="0" lang="en-US" i="0" u="none" strike="noStrike" kern="1200" cap="none" spc="0" normalizeH="0" baseline="0" dirty="0" smtClean="0">
              <a:ln>
                <a:noFill/>
              </a:ln>
              <a:solidFill>
                <a:schemeClr val="tx1"/>
              </a:solidFill>
              <a:effectLst/>
              <a:uLnTx/>
              <a:uFillTx/>
              <a:latin typeface="Calibri"/>
              <a:cs typeface="Calibri"/>
            </a:endParaRPr>
          </a:p>
        </p:txBody>
      </p:sp>
      <p:sp>
        <p:nvSpPr>
          <p:cNvPr id="3" name="TextBox 2"/>
          <p:cNvSpPr txBox="1"/>
          <p:nvPr/>
        </p:nvSpPr>
        <p:spPr>
          <a:xfrm>
            <a:off x="2879304" y="1345332"/>
            <a:ext cx="6264696" cy="1200328"/>
          </a:xfrm>
          <a:prstGeom prst="rect">
            <a:avLst/>
          </a:prstGeom>
          <a:noFill/>
        </p:spPr>
        <p:txBody>
          <a:bodyPr wrap="square" rtlCol="0">
            <a:spAutoFit/>
          </a:bodyPr>
          <a:lstStyle/>
          <a:p>
            <a:pPr algn="r"/>
            <a:r>
              <a:rPr lang="en-US" sz="2400" b="1" dirty="0" smtClean="0"/>
              <a:t>Apple iPhone </a:t>
            </a:r>
            <a:r>
              <a:rPr lang="en-US" sz="2400" b="1" dirty="0" smtClean="0"/>
              <a:t>6/6+ </a:t>
            </a:r>
            <a:r>
              <a:rPr lang="en-US" sz="2400" b="1" dirty="0" smtClean="0"/>
              <a:t>-</a:t>
            </a:r>
          </a:p>
          <a:p>
            <a:pPr algn="r"/>
            <a:r>
              <a:rPr lang="en-US" sz="2400" dirty="0" smtClean="0"/>
              <a:t>The last Apple smartphone.</a:t>
            </a:r>
          </a:p>
          <a:p>
            <a:pPr algn="r"/>
            <a:r>
              <a:rPr lang="en-US" sz="2400" dirty="0" smtClean="0"/>
              <a:t>Released in September </a:t>
            </a:r>
            <a:r>
              <a:rPr lang="en-US" sz="2400" dirty="0" smtClean="0"/>
              <a:t>2014.</a:t>
            </a:r>
            <a:endParaRPr lang="en-US" sz="2400" dirty="0"/>
          </a:p>
        </p:txBody>
      </p:sp>
      <p:sp>
        <p:nvSpPr>
          <p:cNvPr id="6" name="TextBox 5"/>
          <p:cNvSpPr txBox="1"/>
          <p:nvPr/>
        </p:nvSpPr>
        <p:spPr>
          <a:xfrm>
            <a:off x="3563888" y="3217540"/>
            <a:ext cx="4860032" cy="2062103"/>
          </a:xfrm>
          <a:prstGeom prst="rect">
            <a:avLst/>
          </a:prstGeom>
          <a:noFill/>
        </p:spPr>
        <p:txBody>
          <a:bodyPr wrap="square" rtlCol="0">
            <a:spAutoFit/>
          </a:bodyPr>
          <a:lstStyle/>
          <a:p>
            <a:r>
              <a:rPr lang="en-US" sz="2000" b="1" dirty="0" smtClean="0"/>
              <a:t>Specifications:</a:t>
            </a:r>
          </a:p>
          <a:p>
            <a:r>
              <a:rPr lang="en-US" dirty="0" smtClean="0"/>
              <a:t>Operating System: </a:t>
            </a:r>
            <a:r>
              <a:rPr lang="en-US" dirty="0" err="1" smtClean="0"/>
              <a:t>iOS</a:t>
            </a:r>
            <a:r>
              <a:rPr lang="en-US" dirty="0" smtClean="0"/>
              <a:t> </a:t>
            </a:r>
            <a:r>
              <a:rPr lang="en-US" dirty="0" smtClean="0"/>
              <a:t>8</a:t>
            </a:r>
            <a:endParaRPr lang="en-US" dirty="0" smtClean="0"/>
          </a:p>
          <a:p>
            <a:r>
              <a:rPr lang="en-US" dirty="0" smtClean="0"/>
              <a:t>CPU Clock</a:t>
            </a:r>
            <a:r>
              <a:rPr lang="en-US" dirty="0"/>
              <a:t>: </a:t>
            </a:r>
            <a:r>
              <a:rPr lang="en-US" dirty="0" smtClean="0"/>
              <a:t>Dual-</a:t>
            </a:r>
            <a:r>
              <a:rPr lang="en-US" dirty="0"/>
              <a:t>core </a:t>
            </a:r>
            <a:r>
              <a:rPr lang="en-US" dirty="0" smtClean="0"/>
              <a:t>1.4 </a:t>
            </a:r>
            <a:r>
              <a:rPr lang="en-US" dirty="0" smtClean="0"/>
              <a:t>GHz</a:t>
            </a:r>
          </a:p>
          <a:p>
            <a:r>
              <a:rPr lang="en-US" dirty="0" smtClean="0"/>
              <a:t>RAM: 1GB</a:t>
            </a:r>
          </a:p>
          <a:p>
            <a:r>
              <a:rPr lang="en-US" dirty="0"/>
              <a:t>Storage: </a:t>
            </a:r>
            <a:r>
              <a:rPr lang="en-US" dirty="0" smtClean="0"/>
              <a:t>16</a:t>
            </a:r>
            <a:r>
              <a:rPr lang="en-US" dirty="0" smtClean="0"/>
              <a:t>/64/128GB</a:t>
            </a:r>
            <a:endParaRPr lang="en-US" dirty="0"/>
          </a:p>
          <a:p>
            <a:r>
              <a:rPr lang="en-US" dirty="0" smtClean="0"/>
              <a:t>Display Diagonal: </a:t>
            </a:r>
            <a:r>
              <a:rPr lang="en-US" dirty="0" smtClean="0"/>
              <a:t>4.7” / 5.5</a:t>
            </a:r>
            <a:endParaRPr lang="en-US" dirty="0" smtClean="0"/>
          </a:p>
          <a:p>
            <a:r>
              <a:rPr lang="en-US" dirty="0" smtClean="0"/>
              <a:t>Display Resolution: </a:t>
            </a:r>
            <a:r>
              <a:rPr lang="en-US" dirty="0" smtClean="0"/>
              <a:t>1334x750 / 1920x1080</a:t>
            </a:r>
            <a:endParaRPr lang="en-US" dirty="0"/>
          </a:p>
        </p:txBody>
      </p:sp>
      <p:pic>
        <p:nvPicPr>
          <p:cNvPr id="9"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apture d’écran 2014-10-03 à 1.42.2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634" y="1201316"/>
            <a:ext cx="2926222" cy="3793604"/>
          </a:xfrm>
          <a:prstGeom prst="rect">
            <a:avLst/>
          </a:prstGeom>
        </p:spPr>
      </p:pic>
    </p:spTree>
    <p:extLst>
      <p:ext uri="{BB962C8B-B14F-4D97-AF65-F5344CB8AC3E}">
        <p14:creationId xmlns:p14="http://schemas.microsoft.com/office/powerpoint/2010/main" val="319332334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Evolution of Mobile Networks</a:t>
            </a: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Introduction</a:t>
            </a:r>
            <a:endParaRPr kumimoji="0" lang="en-US" i="0" u="none" strike="noStrike" kern="1200" cap="none" spc="0" normalizeH="0" baseline="0" dirty="0" smtClean="0">
              <a:ln>
                <a:noFill/>
              </a:ln>
              <a:solidFill>
                <a:schemeClr val="tx1"/>
              </a:solidFill>
              <a:effectLst/>
              <a:uLnTx/>
              <a:uFillTx/>
              <a:latin typeface="Calibri"/>
              <a:cs typeface="Calibri"/>
            </a:endParaRPr>
          </a:p>
        </p:txBody>
      </p:sp>
      <p:graphicFrame>
        <p:nvGraphicFramePr>
          <p:cNvPr id="7" name="Table 6"/>
          <p:cNvGraphicFramePr>
            <a:graphicFrameLocks noGrp="1"/>
          </p:cNvGraphicFramePr>
          <p:nvPr>
            <p:extLst>
              <p:ext uri="{D42A27DB-BD31-4B8C-83A1-F6EECF244321}">
                <p14:modId xmlns:p14="http://schemas.microsoft.com/office/powerpoint/2010/main" val="3598860823"/>
              </p:ext>
            </p:extLst>
          </p:nvPr>
        </p:nvGraphicFramePr>
        <p:xfrm>
          <a:off x="683568" y="2137420"/>
          <a:ext cx="5256584" cy="2808312"/>
        </p:xfrm>
        <a:graphic>
          <a:graphicData uri="http://schemas.openxmlformats.org/drawingml/2006/table">
            <a:tbl>
              <a:tblPr firstRow="1" firstCol="1" bandRow="1">
                <a:tableStyleId>{5C22544A-7EE6-4342-B048-85BDC9FD1C3A}</a:tableStyleId>
              </a:tblPr>
              <a:tblGrid>
                <a:gridCol w="2628292"/>
                <a:gridCol w="2628292"/>
              </a:tblGrid>
              <a:tr h="468052">
                <a:tc>
                  <a:txBody>
                    <a:bodyPr/>
                    <a:lstStyle/>
                    <a:p>
                      <a:endParaRPr lang="en-US" dirty="0"/>
                    </a:p>
                  </a:txBody>
                  <a:tcPr/>
                </a:tc>
                <a:tc>
                  <a:txBody>
                    <a:bodyPr/>
                    <a:lstStyle/>
                    <a:p>
                      <a:pPr algn="ctr"/>
                      <a:r>
                        <a:rPr lang="en-US" dirty="0" smtClean="0"/>
                        <a:t>Data rates</a:t>
                      </a:r>
                      <a:endParaRPr lang="en-US" dirty="0"/>
                    </a:p>
                  </a:txBody>
                  <a:tcPr/>
                </a:tc>
              </a:tr>
              <a:tr h="468052">
                <a:tc>
                  <a:txBody>
                    <a:bodyPr/>
                    <a:lstStyle/>
                    <a:p>
                      <a:r>
                        <a:rPr lang="en-US" dirty="0" smtClean="0"/>
                        <a:t>GPRS (2.5G)</a:t>
                      </a:r>
                      <a:endParaRPr lang="en-US" dirty="0"/>
                    </a:p>
                  </a:txBody>
                  <a:tcPr/>
                </a:tc>
                <a:tc>
                  <a:txBody>
                    <a:bodyPr/>
                    <a:lstStyle/>
                    <a:p>
                      <a:pPr algn="ctr"/>
                      <a:r>
                        <a:rPr lang="en-US" dirty="0" smtClean="0"/>
                        <a:t>~ 50 Kbit/s</a:t>
                      </a:r>
                      <a:endParaRPr lang="en-US" dirty="0"/>
                    </a:p>
                  </a:txBody>
                  <a:tcPr/>
                </a:tc>
              </a:tr>
              <a:tr h="468052">
                <a:tc>
                  <a:txBody>
                    <a:bodyPr/>
                    <a:lstStyle/>
                    <a:p>
                      <a:r>
                        <a:rPr lang="en-US" dirty="0" smtClean="0"/>
                        <a:t>EDGE (2.75G)</a:t>
                      </a:r>
                      <a:endParaRPr lang="en-US" dirty="0"/>
                    </a:p>
                  </a:txBody>
                  <a:tcPr/>
                </a:tc>
                <a:tc>
                  <a:txBody>
                    <a:bodyPr/>
                    <a:lstStyle/>
                    <a:p>
                      <a:pPr algn="ctr"/>
                      <a:r>
                        <a:rPr lang="en-US" dirty="0" smtClean="0"/>
                        <a:t>~ 64 Kbit/s</a:t>
                      </a:r>
                      <a:endParaRPr lang="en-US" dirty="0"/>
                    </a:p>
                  </a:txBody>
                  <a:tcPr/>
                </a:tc>
              </a:tr>
              <a:tr h="468052">
                <a:tc>
                  <a:txBody>
                    <a:bodyPr/>
                    <a:lstStyle/>
                    <a:p>
                      <a:r>
                        <a:rPr lang="en-US" dirty="0" smtClean="0"/>
                        <a:t>UMTS (3G)</a:t>
                      </a:r>
                      <a:endParaRPr lang="en-US" dirty="0"/>
                    </a:p>
                  </a:txBody>
                  <a:tcPr/>
                </a:tc>
                <a:tc>
                  <a:txBody>
                    <a:bodyPr/>
                    <a:lstStyle/>
                    <a:p>
                      <a:pPr algn="ctr"/>
                      <a:r>
                        <a:rPr lang="en-US" dirty="0" smtClean="0"/>
                        <a:t>144</a:t>
                      </a:r>
                      <a:r>
                        <a:rPr lang="en-US" baseline="0" dirty="0" smtClean="0"/>
                        <a:t> - 2048 K</a:t>
                      </a:r>
                      <a:r>
                        <a:rPr lang="en-US" dirty="0" smtClean="0"/>
                        <a:t>bit/s</a:t>
                      </a:r>
                      <a:endParaRPr lang="en-US" dirty="0"/>
                    </a:p>
                  </a:txBody>
                  <a:tcPr/>
                </a:tc>
              </a:tr>
              <a:tr h="468052">
                <a:tc>
                  <a:txBody>
                    <a:bodyPr/>
                    <a:lstStyle/>
                    <a:p>
                      <a:r>
                        <a:rPr lang="en-US" dirty="0" smtClean="0"/>
                        <a:t>HSDPA</a:t>
                      </a:r>
                      <a:r>
                        <a:rPr lang="en-US" baseline="0" dirty="0" smtClean="0"/>
                        <a:t> (</a:t>
                      </a:r>
                      <a:r>
                        <a:rPr lang="en-US" dirty="0" smtClean="0"/>
                        <a:t>3.5G)</a:t>
                      </a:r>
                      <a:endParaRPr lang="en-US" dirty="0"/>
                    </a:p>
                  </a:txBody>
                  <a:tcPr/>
                </a:tc>
                <a:tc>
                  <a:txBody>
                    <a:bodyPr/>
                    <a:lstStyle/>
                    <a:p>
                      <a:pPr algn="ctr"/>
                      <a:r>
                        <a:rPr lang="en-US" dirty="0" smtClean="0"/>
                        <a:t>3.6 - 7.2 Mbit/s</a:t>
                      </a:r>
                      <a:endParaRPr lang="en-US" dirty="0"/>
                    </a:p>
                  </a:txBody>
                  <a:tcPr/>
                </a:tc>
              </a:tr>
              <a:tr h="468052">
                <a:tc>
                  <a:txBody>
                    <a:bodyPr/>
                    <a:lstStyle/>
                    <a:p>
                      <a:r>
                        <a:rPr lang="en-US" dirty="0" smtClean="0"/>
                        <a:t>LTE (3.9G)</a:t>
                      </a:r>
                      <a:endParaRPr lang="en-US" dirty="0"/>
                    </a:p>
                  </a:txBody>
                  <a:tcPr/>
                </a:tc>
                <a:tc>
                  <a:txBody>
                    <a:bodyPr/>
                    <a:lstStyle/>
                    <a:p>
                      <a:pPr algn="ctr"/>
                      <a:r>
                        <a:rPr lang="en-US" dirty="0" smtClean="0"/>
                        <a:t>40 - 80 Mbit/s</a:t>
                      </a:r>
                      <a:endParaRPr lang="en-US" dirty="0"/>
                    </a:p>
                  </a:txBody>
                  <a:tcPr/>
                </a:tc>
              </a:tr>
            </a:tbl>
          </a:graphicData>
        </a:graphic>
      </p:graphicFrame>
      <p:pic>
        <p:nvPicPr>
          <p:cNvPr id="9" name="Picture 8"/>
          <p:cNvPicPr>
            <a:picLocks noChangeAspect="1"/>
          </p:cNvPicPr>
          <p:nvPr/>
        </p:nvPicPr>
        <p:blipFill>
          <a:blip r:embed="rId3"/>
          <a:stretch>
            <a:fillRect/>
          </a:stretch>
        </p:blipFill>
        <p:spPr>
          <a:xfrm>
            <a:off x="6444208" y="1921396"/>
            <a:ext cx="2371794" cy="3002136"/>
          </a:xfrm>
          <a:prstGeom prst="rect">
            <a:avLst/>
          </a:prstGeom>
        </p:spPr>
      </p:pic>
      <p:pic>
        <p:nvPicPr>
          <p:cNvPr id="10" name="Picture 2" descr="D:\Users\Renaud\Desktop\StageFinEtudesSupinfo\Icons-New\v3\Min\Overview_SubjectPresent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75044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Mobile devices are more and more powerful</a:t>
            </a:r>
          </a:p>
          <a:p>
            <a:pPr lvl="1"/>
            <a:r>
              <a:rPr lang="en-US" dirty="0" smtClean="0"/>
              <a:t>Hardware similar to some computers not so old…</a:t>
            </a:r>
          </a:p>
          <a:p>
            <a:endParaRPr lang="en-US" dirty="0" smtClean="0"/>
          </a:p>
          <a:p>
            <a:r>
              <a:rPr lang="en-US" dirty="0" smtClean="0"/>
              <a:t>Mobile network is faster and faster</a:t>
            </a:r>
          </a:p>
          <a:p>
            <a:pPr lvl="1"/>
            <a:r>
              <a:rPr lang="en-US" dirty="0" smtClean="0"/>
              <a:t>Data rates similar to some ADSL connections</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Why </a:t>
            </a:r>
            <a:r>
              <a:rPr lang="en-US" sz="3600" b="1" dirty="0" smtClean="0">
                <a:latin typeface="+mj-lt"/>
                <a:cs typeface="ＭＳ Ｐゴシック" charset="0"/>
              </a:rPr>
              <a:t>websites for </a:t>
            </a: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mobile</a:t>
            </a:r>
            <a:r>
              <a:rPr kumimoji="0" lang="en-US" sz="3600" b="1" i="0" u="none" strike="noStrike" kern="1200" cap="none" spc="0" normalizeH="0" dirty="0" smtClean="0">
                <a:ln>
                  <a:noFill/>
                </a:ln>
                <a:solidFill>
                  <a:schemeClr val="tx1"/>
                </a:solidFill>
                <a:effectLst/>
                <a:uLnTx/>
                <a:uFillTx/>
                <a:latin typeface="+mj-lt"/>
                <a:ea typeface="ＭＳ Ｐゴシック" pitchFamily="34" charset="-128"/>
                <a:cs typeface="ＭＳ Ｐゴシック" charset="0"/>
              </a:rPr>
              <a:t> devices</a:t>
            </a: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 ?</a:t>
            </a: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Introduction</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49905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Mobile devices bring new useful technologies :</a:t>
            </a:r>
          </a:p>
          <a:p>
            <a:endParaRPr lang="en-US" dirty="0"/>
          </a:p>
          <a:p>
            <a:pPr marL="0" indent="0">
              <a:buNone/>
            </a:pPr>
            <a:endParaRPr lang="en-US" dirty="0"/>
          </a:p>
          <a:p>
            <a:pPr marL="0" indent="0">
              <a:buNone/>
            </a:pPr>
            <a:endParaRPr lang="en-US" dirty="0" smtClean="0"/>
          </a:p>
          <a:p>
            <a:r>
              <a:rPr lang="en-US" dirty="0" smtClean="0"/>
              <a:t>Smartphone is the </a:t>
            </a:r>
            <a:r>
              <a:rPr lang="en-US" dirty="0"/>
              <a:t>most personal and mobile media </a:t>
            </a:r>
            <a:r>
              <a:rPr lang="en-US" dirty="0" smtClean="0"/>
              <a:t>tool</a:t>
            </a:r>
          </a:p>
          <a:p>
            <a:pPr lvl="1"/>
            <a:r>
              <a:rPr lang="en-US" dirty="0"/>
              <a:t>Reaches where other media </a:t>
            </a:r>
            <a:r>
              <a:rPr lang="en-US" dirty="0" smtClean="0"/>
              <a:t>cannot</a:t>
            </a:r>
            <a:endParaRPr lang="en-US" dirty="0"/>
          </a:p>
          <a:p>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Why </a:t>
            </a:r>
            <a:r>
              <a:rPr lang="en-US" sz="3600" b="1" dirty="0" smtClean="0">
                <a:latin typeface="+mj-lt"/>
                <a:cs typeface="ＭＳ Ｐゴシック" charset="0"/>
              </a:rPr>
              <a:t>websites for </a:t>
            </a: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mobile</a:t>
            </a:r>
            <a:r>
              <a:rPr kumimoji="0" lang="en-US" sz="3600" b="1" i="0" u="none" strike="noStrike" kern="1200" cap="none" spc="0" normalizeH="0" dirty="0" smtClean="0">
                <a:ln>
                  <a:noFill/>
                </a:ln>
                <a:solidFill>
                  <a:schemeClr val="tx1"/>
                </a:solidFill>
                <a:effectLst/>
                <a:uLnTx/>
                <a:uFillTx/>
                <a:latin typeface="+mj-lt"/>
                <a:ea typeface="ＭＳ Ｐゴシック" pitchFamily="34" charset="-128"/>
                <a:cs typeface="ＭＳ Ｐゴシック" charset="0"/>
              </a:rPr>
              <a:t> devices</a:t>
            </a: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 ?</a:t>
            </a: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Introduction</a:t>
            </a:r>
            <a:endParaRPr kumimoji="0" lang="en-US" i="0" u="none" strike="noStrike" kern="1200" cap="none" spc="0" normalizeH="0" baseline="0" dirty="0" smtClean="0">
              <a:ln>
                <a:noFill/>
              </a:ln>
              <a:solidFill>
                <a:schemeClr val="tx1"/>
              </a:solidFill>
              <a:effectLst/>
              <a:uLnTx/>
              <a:uFillTx/>
              <a:latin typeface="Calibri"/>
              <a:cs typeface="Calibri"/>
            </a:endParaRPr>
          </a:p>
        </p:txBody>
      </p:sp>
      <p:sp>
        <p:nvSpPr>
          <p:cNvPr id="6" name="Espace réservé du contenu 2"/>
          <p:cNvSpPr txBox="1">
            <a:spLocks/>
          </p:cNvSpPr>
          <p:nvPr/>
        </p:nvSpPr>
        <p:spPr bwMode="auto">
          <a:xfrm>
            <a:off x="323528" y="1777380"/>
            <a:ext cx="8435975" cy="1584176"/>
          </a:xfrm>
          <a:prstGeom prst="rect">
            <a:avLst/>
          </a:prstGeom>
          <a:noFill/>
          <a:ln w="9525">
            <a:noFill/>
            <a:miter lim="800000"/>
            <a:headEnd/>
            <a:tailEnd/>
          </a:ln>
        </p:spPr>
        <p:txBody>
          <a:bodyPr vert="horz" wrap="square" lIns="91440" tIns="45720" rIns="91440" bIns="45720" numCol="2"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dirty="0" smtClean="0"/>
              <a:t>Multi-touch</a:t>
            </a:r>
          </a:p>
          <a:p>
            <a:pPr lvl="1"/>
            <a:r>
              <a:rPr lang="en-US" dirty="0" smtClean="0"/>
              <a:t>Geo-location</a:t>
            </a:r>
          </a:p>
          <a:p>
            <a:pPr lvl="1"/>
            <a:r>
              <a:rPr lang="en-US" dirty="0" smtClean="0"/>
              <a:t>Camera</a:t>
            </a:r>
          </a:p>
          <a:p>
            <a:pPr lvl="1"/>
            <a:r>
              <a:rPr lang="en-US" dirty="0" smtClean="0"/>
              <a:t>Accelerometer</a:t>
            </a:r>
          </a:p>
          <a:p>
            <a:pPr lvl="1"/>
            <a:r>
              <a:rPr lang="en-US" dirty="0" smtClean="0"/>
              <a:t>NFC</a:t>
            </a:r>
          </a:p>
          <a:p>
            <a:pPr lvl="1"/>
            <a:r>
              <a:rPr lang="en-US" dirty="0" smtClean="0"/>
              <a:t>…</a:t>
            </a:r>
          </a:p>
        </p:txBody>
      </p:sp>
      <p:pic>
        <p:nvPicPr>
          <p:cNvPr id="7"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52222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291109"/>
            <a:ext cx="8435975" cy="4230687"/>
          </a:xfrm>
        </p:spPr>
        <p:txBody>
          <a:bodyPr/>
          <a:lstStyle/>
          <a:p>
            <a:pPr marL="0" indent="0">
              <a:buNone/>
            </a:pPr>
            <a:r>
              <a:rPr lang="en-US" sz="2800" i="1" dirty="0" smtClean="0"/>
              <a:t>The </a:t>
            </a:r>
            <a:r>
              <a:rPr lang="en-US" sz="2800" i="1" dirty="0"/>
              <a:t>first billion Internet users was reached by the PC, the second will arrive by the mobile</a:t>
            </a:r>
            <a:r>
              <a:rPr lang="en-US" sz="2800" i="1" dirty="0" smtClean="0"/>
              <a:t>.</a:t>
            </a:r>
            <a:endParaRPr lang="en-US" sz="2800" i="1" dirty="0"/>
          </a:p>
          <a:p>
            <a:pPr algn="r">
              <a:buFontTx/>
              <a:buChar char="-"/>
            </a:pPr>
            <a:r>
              <a:rPr lang="en-US" sz="2800" dirty="0" smtClean="0"/>
              <a:t>Google</a:t>
            </a:r>
          </a:p>
          <a:p>
            <a:pPr marL="0" indent="0">
              <a:buNone/>
            </a:pPr>
            <a:endParaRPr lang="en-US" sz="2800" i="1" dirty="0" smtClean="0"/>
          </a:p>
          <a:p>
            <a:pPr marL="0" indent="0">
              <a:buNone/>
            </a:pPr>
            <a:r>
              <a:rPr lang="en-US" sz="2800" i="1" dirty="0" smtClean="0"/>
              <a:t>Since </a:t>
            </a:r>
            <a:r>
              <a:rPr lang="en-US" sz="2800" i="1" dirty="0"/>
              <a:t>Q4/2010, smartphones (mobile phone, 3G, keyboard, OS, e-mail...) outsell computers for the first </a:t>
            </a:r>
            <a:r>
              <a:rPr lang="en-US" sz="2800" i="1" dirty="0" smtClean="0"/>
              <a:t>time.</a:t>
            </a:r>
            <a:endParaRPr lang="en-US" sz="2800" i="1" dirty="0"/>
          </a:p>
          <a:p>
            <a:pPr algn="r">
              <a:buFontTx/>
              <a:buChar char="-"/>
            </a:pPr>
            <a:r>
              <a:rPr lang="en-US" sz="2800" dirty="0" smtClean="0"/>
              <a:t>IDC Report</a:t>
            </a:r>
          </a:p>
          <a:p>
            <a:pPr algn="r">
              <a:buFontTx/>
              <a:buChar char="-"/>
            </a:pPr>
            <a:endParaRPr lang="en-US" sz="2800"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Why </a:t>
            </a:r>
            <a:r>
              <a:rPr lang="en-US" sz="3600" b="1" dirty="0" smtClean="0">
                <a:latin typeface="+mj-lt"/>
                <a:cs typeface="ＭＳ Ｐゴシック" charset="0"/>
              </a:rPr>
              <a:t>websites for </a:t>
            </a: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mobile</a:t>
            </a:r>
            <a:r>
              <a:rPr kumimoji="0" lang="en-US" sz="3600" b="1" i="0" u="none" strike="noStrike" kern="1200" cap="none" spc="0" normalizeH="0" dirty="0" smtClean="0">
                <a:ln>
                  <a:noFill/>
                </a:ln>
                <a:solidFill>
                  <a:schemeClr val="tx1"/>
                </a:solidFill>
                <a:effectLst/>
                <a:uLnTx/>
                <a:uFillTx/>
                <a:latin typeface="+mj-lt"/>
                <a:ea typeface="ＭＳ Ｐゴシック" pitchFamily="34" charset="-128"/>
                <a:cs typeface="ＭＳ Ｐゴシック" charset="0"/>
              </a:rPr>
              <a:t> devices</a:t>
            </a: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 ?</a:t>
            </a: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Introduction</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80577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Source of a lot of debate…</a:t>
            </a:r>
          </a:p>
          <a:p>
            <a:pPr lvl="1"/>
            <a:endParaRPr lang="en-US" dirty="0" smtClean="0"/>
          </a:p>
          <a:p>
            <a:pPr lvl="1"/>
            <a:r>
              <a:rPr lang="en-US" dirty="0" smtClean="0"/>
              <a:t>A native applications is often more efficient and can use native API</a:t>
            </a:r>
          </a:p>
          <a:p>
            <a:pPr lvl="1"/>
            <a:endParaRPr lang="en-US" dirty="0"/>
          </a:p>
          <a:p>
            <a:pPr lvl="1"/>
            <a:r>
              <a:rPr lang="en-US" dirty="0" smtClean="0"/>
              <a:t>A web application can reach the computer and the mobile worlds regardless of the OS</a:t>
            </a:r>
          </a:p>
          <a:p>
            <a:pPr lvl="2"/>
            <a:r>
              <a:rPr lang="en-US" dirty="0" smtClean="0"/>
              <a:t>You just need a browser !</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Web</a:t>
            </a:r>
            <a:r>
              <a:rPr kumimoji="0" lang="en-US" sz="3600" b="1" i="0" u="none" strike="noStrike" kern="1200" cap="none" spc="0" normalizeH="0" dirty="0" smtClean="0">
                <a:ln>
                  <a:noFill/>
                </a:ln>
                <a:solidFill>
                  <a:schemeClr val="tx1"/>
                </a:solidFill>
                <a:effectLst/>
                <a:uLnTx/>
                <a:uFillTx/>
                <a:latin typeface="+mj-lt"/>
                <a:ea typeface="ＭＳ Ｐゴシック" pitchFamily="34" charset="-128"/>
                <a:cs typeface="ＭＳ Ｐゴシック" charset="0"/>
              </a:rPr>
              <a:t> </a:t>
            </a:r>
            <a:r>
              <a:rPr lang="en-US" sz="3600" b="1" dirty="0" smtClean="0">
                <a:latin typeface="+mj-lt"/>
                <a:cs typeface="ＭＳ Ｐゴシック" charset="0"/>
              </a:rPr>
              <a:t>or</a:t>
            </a: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 Native ?</a:t>
            </a: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Introduction</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97205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A lot of different mobile OS…</a:t>
            </a:r>
            <a:endParaRPr lang="en-US" dirty="0"/>
          </a:p>
          <a:p>
            <a:r>
              <a:rPr lang="en-US" dirty="0" smtClean="0"/>
              <a:t>… but not a lot of different browser engines !</a:t>
            </a:r>
          </a:p>
          <a:p>
            <a:pPr marL="457200" lvl="1" indent="0">
              <a:buNone/>
            </a:pPr>
            <a:endParaRPr lang="en-US" dirty="0" smtClean="0"/>
          </a:p>
          <a:p>
            <a:pPr lvl="1"/>
            <a:r>
              <a:rPr lang="en-US" b="1" dirty="0" err="1" smtClean="0"/>
              <a:t>WebKit</a:t>
            </a:r>
            <a:r>
              <a:rPr lang="en-US" b="1" dirty="0" smtClean="0"/>
              <a:t>: </a:t>
            </a:r>
          </a:p>
          <a:p>
            <a:pPr lvl="2"/>
            <a:r>
              <a:rPr lang="en-US" dirty="0" err="1" smtClean="0"/>
              <a:t>iOS</a:t>
            </a:r>
            <a:r>
              <a:rPr lang="en-US" dirty="0" smtClean="0"/>
              <a:t>, Android, Palm, Nokia, BlackBerry…</a:t>
            </a:r>
          </a:p>
          <a:p>
            <a:pPr lvl="1"/>
            <a:r>
              <a:rPr lang="en-US" dirty="0" smtClean="0"/>
              <a:t>Opera Mobile (will soon be based on </a:t>
            </a:r>
            <a:r>
              <a:rPr lang="en-US" dirty="0" err="1" smtClean="0"/>
              <a:t>Webkit</a:t>
            </a:r>
            <a:r>
              <a:rPr lang="en-US" dirty="0" smtClean="0"/>
              <a:t>)</a:t>
            </a:r>
          </a:p>
          <a:p>
            <a:pPr lvl="1"/>
            <a:r>
              <a:rPr lang="en-US" dirty="0" smtClean="0"/>
              <a:t>IE Mobile</a:t>
            </a:r>
          </a:p>
          <a:p>
            <a:pPr lvl="1"/>
            <a:r>
              <a:rPr lang="en-US" dirty="0" smtClean="0"/>
              <a:t>…</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One engi</a:t>
            </a:r>
            <a:r>
              <a:rPr lang="en-US" sz="3600" b="1" dirty="0" smtClean="0">
                <a:latin typeface="+mj-lt"/>
                <a:cs typeface="ＭＳ Ｐゴシック" charset="0"/>
              </a:rPr>
              <a:t>ne to bring them all… (almost)</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Introduction</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56570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r>
              <a:rPr lang="en-US" dirty="0" smtClean="0"/>
              <a:t>By completing this course, you will be able to:</a:t>
            </a:r>
          </a:p>
          <a:p>
            <a:pPr lvl="1"/>
            <a:endParaRPr lang="en-US" dirty="0" smtClean="0"/>
          </a:p>
          <a:p>
            <a:pPr lvl="1"/>
            <a:r>
              <a:rPr lang="en-US" dirty="0" smtClean="0"/>
              <a:t>Explain the evolution of the mobile devices</a:t>
            </a:r>
          </a:p>
          <a:p>
            <a:pPr lvl="1"/>
            <a:r>
              <a:rPr lang="en-US" dirty="0" smtClean="0"/>
              <a:t>Explain the evolution of the different specifications</a:t>
            </a:r>
          </a:p>
          <a:p>
            <a:pPr lvl="1"/>
            <a:r>
              <a:rPr lang="en-US" dirty="0" smtClean="0"/>
              <a:t>Develop mobile website following good practices</a:t>
            </a:r>
          </a:p>
          <a:p>
            <a:pPr lvl="1"/>
            <a:r>
              <a:rPr lang="en-US" dirty="0" smtClean="0"/>
              <a:t>Develop </a:t>
            </a:r>
            <a:r>
              <a:rPr lang="en-US" dirty="0" err="1" smtClean="0"/>
              <a:t>jQuery</a:t>
            </a:r>
            <a:r>
              <a:rPr lang="en-US" dirty="0" smtClean="0"/>
              <a:t> Mobile applications</a:t>
            </a:r>
          </a:p>
          <a:p>
            <a:pPr lvl="1"/>
            <a:r>
              <a:rPr lang="en-US" dirty="0" smtClean="0"/>
              <a:t>Enumerate other web mobile Frameworks</a:t>
            </a:r>
          </a:p>
        </p:txBody>
      </p:sp>
      <p:sp>
        <p:nvSpPr>
          <p:cNvPr id="7"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smtClean="0">
                <a:ln>
                  <a:noFill/>
                </a:ln>
                <a:solidFill>
                  <a:schemeClr val="tx1"/>
                </a:solidFill>
                <a:effectLst/>
                <a:uLnTx/>
                <a:uFillTx/>
                <a:latin typeface="+mj-lt"/>
                <a:ea typeface="ＭＳ Ｐゴシック" pitchFamily="34" charset="-128"/>
                <a:cs typeface="ＭＳ Ｐゴシック" charset="0"/>
              </a:rPr>
              <a:t>Course objectives</a:t>
            </a:r>
          </a:p>
        </p:txBody>
      </p:sp>
      <p:sp>
        <p:nvSpPr>
          <p:cNvPr id="9"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solidFill>
                  <a:prstClr val="black"/>
                </a:solidFill>
                <a:latin typeface="Calibri"/>
                <a:cs typeface="ＭＳ Ｐゴシック" charset="0"/>
              </a:rPr>
              <a:t>Web Mobile</a:t>
            </a:r>
            <a:endParaRPr lang="en-US" dirty="0">
              <a:solidFill>
                <a:prstClr val="black"/>
              </a:solidFill>
              <a:latin typeface="Calibri"/>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6" name="Picture 3" descr="D:\Users\Renaud\Desktop\StageFinEtudesSupinfo\Icons-New\v3\Objectiv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5" y="121197"/>
            <a:ext cx="648072" cy="6480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Five major mobile browser use chart</a:t>
            </a:r>
            <a:endParaRPr lang="en-US" dirty="0"/>
          </a:p>
        </p:txBody>
      </p:sp>
      <p:sp>
        <p:nvSpPr>
          <p:cNvPr id="4" name="Content Placeholder 3"/>
          <p:cNvSpPr>
            <a:spLocks noGrp="1"/>
          </p:cNvSpPr>
          <p:nvPr>
            <p:ph sz="quarter" idx="13"/>
          </p:nvPr>
        </p:nvSpPr>
        <p:spPr/>
        <p:txBody>
          <a:bodyPr/>
          <a:lstStyle/>
          <a:p>
            <a:r>
              <a:rPr lang="en-US" dirty="0" smtClean="0"/>
              <a:t>Introduction</a:t>
            </a:r>
            <a:endParaRPr lang="en-US" dirty="0"/>
          </a:p>
        </p:txBody>
      </p:sp>
      <p:sp>
        <p:nvSpPr>
          <p:cNvPr id="11" name="TextBox 10"/>
          <p:cNvSpPr txBox="1"/>
          <p:nvPr/>
        </p:nvSpPr>
        <p:spPr>
          <a:xfrm>
            <a:off x="7020272" y="1129308"/>
            <a:ext cx="1944216" cy="2677656"/>
          </a:xfrm>
          <a:prstGeom prst="rect">
            <a:avLst/>
          </a:prstGeom>
          <a:noFill/>
        </p:spPr>
        <p:txBody>
          <a:bodyPr wrap="square" rtlCol="0">
            <a:spAutoFit/>
          </a:bodyPr>
          <a:lstStyle/>
          <a:p>
            <a:pPr marL="285750" indent="-285750">
              <a:lnSpc>
                <a:spcPct val="140000"/>
              </a:lnSpc>
              <a:buFont typeface="Arial"/>
              <a:buChar char="•"/>
            </a:pPr>
            <a:r>
              <a:rPr lang="en-US" sz="2400" dirty="0" smtClean="0">
                <a:solidFill>
                  <a:srgbClr val="FF00FF"/>
                </a:solidFill>
                <a:latin typeface="+mn-lt"/>
              </a:rPr>
              <a:t>Android</a:t>
            </a:r>
          </a:p>
          <a:p>
            <a:pPr marL="285750" indent="-285750">
              <a:lnSpc>
                <a:spcPct val="140000"/>
              </a:lnSpc>
              <a:buFont typeface="Arial"/>
              <a:buChar char="•"/>
            </a:pPr>
            <a:r>
              <a:rPr lang="en-US" sz="2400" dirty="0" smtClean="0">
                <a:solidFill>
                  <a:schemeClr val="tx2"/>
                </a:solidFill>
                <a:latin typeface="+mn-lt"/>
              </a:rPr>
              <a:t>iPhone</a:t>
            </a:r>
          </a:p>
          <a:p>
            <a:pPr marL="285750" indent="-285750">
              <a:lnSpc>
                <a:spcPct val="140000"/>
              </a:lnSpc>
              <a:buFont typeface="Arial"/>
              <a:buChar char="•"/>
            </a:pPr>
            <a:r>
              <a:rPr lang="en-US" sz="2400" dirty="0" smtClean="0">
                <a:solidFill>
                  <a:srgbClr val="FF0000"/>
                </a:solidFill>
                <a:latin typeface="+mn-lt"/>
              </a:rPr>
              <a:t>Opera</a:t>
            </a:r>
          </a:p>
          <a:p>
            <a:pPr marL="285750" indent="-285750">
              <a:lnSpc>
                <a:spcPct val="140000"/>
              </a:lnSpc>
              <a:buFont typeface="Arial"/>
              <a:buChar char="•"/>
            </a:pPr>
            <a:r>
              <a:rPr lang="fr-FR" sz="2400" dirty="0" smtClean="0">
                <a:latin typeface="+mn-lt"/>
              </a:rPr>
              <a:t>UC Browser</a:t>
            </a:r>
          </a:p>
          <a:p>
            <a:pPr marL="285750" indent="-285750">
              <a:lnSpc>
                <a:spcPct val="140000"/>
              </a:lnSpc>
              <a:buFont typeface="Arial"/>
              <a:buChar char="•"/>
            </a:pPr>
            <a:r>
              <a:rPr lang="fr-FR" sz="2400" dirty="0" smtClean="0">
                <a:solidFill>
                  <a:srgbClr val="00B0F0"/>
                </a:solidFill>
                <a:latin typeface="+mn-lt"/>
              </a:rPr>
              <a:t>Nokia</a:t>
            </a:r>
          </a:p>
        </p:txBody>
      </p:sp>
      <p:sp>
        <p:nvSpPr>
          <p:cNvPr id="5" name="ZoneTexte 4"/>
          <p:cNvSpPr txBox="1"/>
          <p:nvPr/>
        </p:nvSpPr>
        <p:spPr>
          <a:xfrm>
            <a:off x="3657278" y="4741501"/>
            <a:ext cx="5307210" cy="369332"/>
          </a:xfrm>
          <a:prstGeom prst="rect">
            <a:avLst/>
          </a:prstGeom>
          <a:noFill/>
        </p:spPr>
        <p:txBody>
          <a:bodyPr wrap="square" rtlCol="0">
            <a:spAutoFit/>
          </a:bodyPr>
          <a:lstStyle/>
          <a:p>
            <a:pPr algn="r"/>
            <a:r>
              <a:rPr lang="fr-FR" i="1" dirty="0" err="1" smtClean="0">
                <a:solidFill>
                  <a:schemeClr val="bg1">
                    <a:lumMod val="50000"/>
                  </a:schemeClr>
                </a:solidFill>
                <a:latin typeface="+mn-lt"/>
              </a:rPr>
              <a:t>From</a:t>
            </a:r>
            <a:r>
              <a:rPr lang="fr-FR" i="1" dirty="0" smtClean="0">
                <a:solidFill>
                  <a:schemeClr val="bg1">
                    <a:lumMod val="50000"/>
                  </a:schemeClr>
                </a:solidFill>
                <a:latin typeface="+mn-lt"/>
              </a:rPr>
              <a:t> </a:t>
            </a:r>
            <a:r>
              <a:rPr lang="fr-FR" i="1" dirty="0" err="1" smtClean="0">
                <a:solidFill>
                  <a:schemeClr val="bg1">
                    <a:lumMod val="50000"/>
                  </a:schemeClr>
                </a:solidFill>
                <a:latin typeface="+mn-lt"/>
              </a:rPr>
              <a:t>september</a:t>
            </a:r>
            <a:r>
              <a:rPr lang="fr-FR" i="1" dirty="0" smtClean="0">
                <a:solidFill>
                  <a:schemeClr val="bg1">
                    <a:lumMod val="50000"/>
                  </a:schemeClr>
                </a:solidFill>
                <a:latin typeface="+mn-lt"/>
              </a:rPr>
              <a:t> 2012 to </a:t>
            </a:r>
            <a:r>
              <a:rPr lang="fr-FR" i="1" dirty="0" err="1" smtClean="0">
                <a:solidFill>
                  <a:schemeClr val="bg1">
                    <a:lumMod val="50000"/>
                  </a:schemeClr>
                </a:solidFill>
                <a:latin typeface="+mn-lt"/>
              </a:rPr>
              <a:t>september</a:t>
            </a:r>
            <a:r>
              <a:rPr lang="fr-FR" i="1" dirty="0" smtClean="0">
                <a:solidFill>
                  <a:schemeClr val="bg1">
                    <a:lumMod val="50000"/>
                  </a:schemeClr>
                </a:solidFill>
                <a:latin typeface="+mn-lt"/>
              </a:rPr>
              <a:t> 2013</a:t>
            </a:r>
            <a:endParaRPr lang="en-US" i="1" dirty="0">
              <a:solidFill>
                <a:schemeClr val="bg1">
                  <a:lumMod val="50000"/>
                </a:schemeClr>
              </a:solidFill>
              <a:latin typeface="+mn-lt"/>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64" y="1057300"/>
            <a:ext cx="6667500" cy="3571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D:\Users\Renaud\Desktop\StageFinEtudesSupinfo\Icons-New\v3\Min\Overview_SubjectPresent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616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specifications History</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smtClean="0"/>
              <a:t>Web Mobile</a:t>
            </a:r>
            <a:endParaRPr lang="en-US" dirty="0"/>
          </a:p>
        </p:txBody>
      </p:sp>
      <p:pic>
        <p:nvPicPr>
          <p:cNvPr id="4" name="Picture 3"/>
          <p:cNvPicPr>
            <a:picLocks noChangeAspect="1"/>
          </p:cNvPicPr>
          <p:nvPr/>
        </p:nvPicPr>
        <p:blipFill>
          <a:blip r:embed="rId2"/>
          <a:stretch>
            <a:fillRect/>
          </a:stretch>
        </p:blipFill>
        <p:spPr>
          <a:xfrm>
            <a:off x="6516216" y="2857500"/>
            <a:ext cx="2286000" cy="622300"/>
          </a:xfrm>
          <a:prstGeom prst="rect">
            <a:avLst/>
          </a:prstGeom>
        </p:spPr>
      </p:pic>
      <p:pic>
        <p:nvPicPr>
          <p:cNvPr id="5" name="Picture 4"/>
          <p:cNvPicPr>
            <a:picLocks noChangeAspect="1"/>
          </p:cNvPicPr>
          <p:nvPr/>
        </p:nvPicPr>
        <p:blipFill>
          <a:blip r:embed="rId3"/>
          <a:stretch>
            <a:fillRect/>
          </a:stretch>
        </p:blipFill>
        <p:spPr>
          <a:xfrm>
            <a:off x="6876256" y="3793604"/>
            <a:ext cx="1800661" cy="1199268"/>
          </a:xfrm>
          <a:prstGeom prst="rect">
            <a:avLst/>
          </a:prstGeom>
        </p:spPr>
      </p:pic>
    </p:spTree>
    <p:extLst>
      <p:ext uri="{BB962C8B-B14F-4D97-AF65-F5344CB8AC3E}">
        <p14:creationId xmlns:p14="http://schemas.microsoft.com/office/powerpoint/2010/main" val="2913101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History</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Specifications History</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graphicFrame>
        <p:nvGraphicFramePr>
          <p:cNvPr id="7" name="Diagramme 7"/>
          <p:cNvGraphicFramePr/>
          <p:nvPr>
            <p:extLst>
              <p:ext uri="{D42A27DB-BD31-4B8C-83A1-F6EECF244321}">
                <p14:modId xmlns:p14="http://schemas.microsoft.com/office/powerpoint/2010/main" val="1027265317"/>
              </p:ext>
            </p:extLst>
          </p:nvPr>
        </p:nvGraphicFramePr>
        <p:xfrm>
          <a:off x="1115616" y="1051815"/>
          <a:ext cx="7048528" cy="41099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2" descr="D:\Users\Renaud\Desktop\StageFinEtudesSupinfo\Icons-New\v3\Min\Overview_SubjectPresentati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3866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a:t>
            </a:r>
            <a:r>
              <a:rPr lang="en-US" dirty="0"/>
              <a:t>WAP </a:t>
            </a:r>
            <a:r>
              <a:rPr lang="en-US" dirty="0" smtClean="0"/>
              <a:t>Forum main aim: </a:t>
            </a:r>
          </a:p>
          <a:p>
            <a:pPr lvl="1"/>
            <a:r>
              <a:rPr lang="en-US" dirty="0"/>
              <a:t>B</a:t>
            </a:r>
            <a:r>
              <a:rPr lang="en-US" dirty="0" smtClean="0"/>
              <a:t>ring </a:t>
            </a:r>
            <a:r>
              <a:rPr lang="en-US" dirty="0"/>
              <a:t>together the various wireless technologies in a </a:t>
            </a:r>
            <a:r>
              <a:rPr lang="en-US" dirty="0" smtClean="0"/>
              <a:t>standardized </a:t>
            </a:r>
            <a:r>
              <a:rPr lang="en-US" dirty="0"/>
              <a:t>protocol</a:t>
            </a:r>
            <a:endParaRPr lang="en-US" dirty="0" smtClean="0"/>
          </a:p>
          <a:p>
            <a:endParaRPr lang="en-US" dirty="0"/>
          </a:p>
          <a:p>
            <a:r>
              <a:rPr lang="en-US" dirty="0" smtClean="0"/>
              <a:t>It was composed of famous actors:</a:t>
            </a:r>
          </a:p>
          <a:p>
            <a:pPr lvl="1"/>
            <a:r>
              <a:rPr lang="en-US" dirty="0" smtClean="0"/>
              <a:t>Nokia, Ericsson, Microsoft, Motorola, …</a:t>
            </a:r>
          </a:p>
          <a:p>
            <a:pPr lvl="1"/>
            <a:endParaRPr lang="en-US" dirty="0"/>
          </a:p>
          <a:p>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WAP Forum</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Specifications History</a:t>
            </a:r>
          </a:p>
          <a:p>
            <a:pPr marL="342900" indent="-342900" defTabSz="457200">
              <a:spcBef>
                <a:spcPct val="20000"/>
              </a:spcBef>
              <a:defRPr/>
            </a:pP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30703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Wireless Application Protocol (WAP)</a:t>
            </a:r>
          </a:p>
          <a:p>
            <a:pPr lvl="1"/>
            <a:r>
              <a:rPr lang="en-US" dirty="0"/>
              <a:t>A</a:t>
            </a:r>
            <a:r>
              <a:rPr lang="en-US" dirty="0" smtClean="0"/>
              <a:t> </a:t>
            </a:r>
            <a:r>
              <a:rPr lang="en-US" dirty="0"/>
              <a:t>technical standard for accessing information over a mobile wireless </a:t>
            </a:r>
            <a:r>
              <a:rPr lang="en-US" dirty="0" smtClean="0"/>
              <a:t>network</a:t>
            </a:r>
          </a:p>
          <a:p>
            <a:pPr lvl="1"/>
            <a:endParaRPr lang="en-US" dirty="0"/>
          </a:p>
          <a:p>
            <a:r>
              <a:rPr lang="en-US" dirty="0" smtClean="0"/>
              <a:t>For WAP 1.x, the primary language to design application was:</a:t>
            </a:r>
          </a:p>
          <a:p>
            <a:pPr lvl="1"/>
            <a:r>
              <a:rPr lang="en-US" dirty="0" smtClean="0"/>
              <a:t>Wireless Markup Language  (WML)</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WAP &amp; WML</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Specifications History</a:t>
            </a:r>
          </a:p>
          <a:p>
            <a:pPr marL="342900" indent="-342900" defTabSz="457200">
              <a:spcBef>
                <a:spcPct val="20000"/>
              </a:spcBef>
              <a:defRPr/>
            </a:pP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745984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Example of WML page :</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WAP &amp; WML</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Specifications History</a:t>
            </a:r>
          </a:p>
          <a:p>
            <a:pPr marL="342900" indent="-342900" defTabSz="457200">
              <a:spcBef>
                <a:spcPct val="20000"/>
              </a:spcBef>
              <a:defRPr/>
            </a:pPr>
            <a:endParaRPr kumimoji="0" lang="en-US" i="0" u="none" strike="noStrike" kern="1200" cap="none" spc="0" normalizeH="0" baseline="0" dirty="0" smtClean="0">
              <a:ln>
                <a:noFill/>
              </a:ln>
              <a:solidFill>
                <a:schemeClr val="tx1"/>
              </a:solidFill>
              <a:effectLst/>
              <a:uLnTx/>
              <a:uFillTx/>
              <a:latin typeface="Calibri"/>
              <a:cs typeface="Calibri"/>
            </a:endParaRPr>
          </a:p>
        </p:txBody>
      </p:sp>
      <p:sp>
        <p:nvSpPr>
          <p:cNvPr id="6" name="Rectangle à coins arrondis 4"/>
          <p:cNvSpPr/>
          <p:nvPr/>
        </p:nvSpPr>
        <p:spPr>
          <a:xfrm>
            <a:off x="251520" y="2137420"/>
            <a:ext cx="8712968" cy="266429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&lt;?</a:t>
            </a:r>
            <a:r>
              <a:rPr lang="en-GB" b="1" dirty="0">
                <a:solidFill>
                  <a:srgbClr val="3366FF"/>
                </a:solidFill>
                <a:latin typeface="Courier New" pitchFamily="-106" charset="0"/>
                <a:ea typeface="ＭＳ Ｐゴシック" pitchFamily="-106" charset="-128"/>
                <a:cs typeface="Courier New" pitchFamily="-106" charset="0"/>
              </a:rPr>
              <a:t>xml</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version</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1.0</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&gt;</a:t>
            </a:r>
          </a:p>
          <a:p>
            <a:pPr eaLnBrk="1" hangingPunct="1">
              <a:buFont typeface="Wingdings" pitchFamily="1" charset="2"/>
              <a:buNone/>
            </a:pPr>
            <a:r>
              <a:rPr lang="en-GB" b="1" dirty="0" smtClean="0">
                <a:solidFill>
                  <a:schemeClr val="bg1">
                    <a:lumMod val="50000"/>
                  </a:schemeClr>
                </a:solidFill>
                <a:latin typeface="Courier New" pitchFamily="-106" charset="0"/>
                <a:ea typeface="ＭＳ Ｐゴシック" pitchFamily="-106" charset="-128"/>
                <a:cs typeface="Courier New" pitchFamily="-106" charset="0"/>
              </a:rPr>
              <a:t>&lt;</a:t>
            </a:r>
            <a:r>
              <a:rPr lang="en-GB" b="1" dirty="0">
                <a:solidFill>
                  <a:schemeClr val="bg1">
                    <a:lumMod val="50000"/>
                  </a:schemeClr>
                </a:solidFill>
                <a:latin typeface="Courier New" pitchFamily="-106" charset="0"/>
                <a:ea typeface="ＭＳ Ｐゴシック" pitchFamily="-106" charset="-128"/>
                <a:cs typeface="Courier New" pitchFamily="-106" charset="0"/>
              </a:rPr>
              <a:t>!DOCTYPE </a:t>
            </a:r>
            <a:r>
              <a:rPr lang="en-GB" b="1" dirty="0" err="1">
                <a:solidFill>
                  <a:schemeClr val="bg1">
                    <a:lumMod val="50000"/>
                  </a:schemeClr>
                </a:solidFill>
                <a:latin typeface="Courier New" pitchFamily="-106" charset="0"/>
                <a:ea typeface="ＭＳ Ｐゴシック" pitchFamily="-106" charset="-128"/>
                <a:cs typeface="Courier New" pitchFamily="-106" charset="0"/>
              </a:rPr>
              <a:t>wml</a:t>
            </a:r>
            <a:r>
              <a:rPr lang="en-GB" b="1" dirty="0">
                <a:solidFill>
                  <a:schemeClr val="bg1">
                    <a:lumMod val="50000"/>
                  </a:schemeClr>
                </a:solidFill>
                <a:latin typeface="Courier New" pitchFamily="-106" charset="0"/>
                <a:ea typeface="ＭＳ Ｐゴシック" pitchFamily="-106" charset="-128"/>
                <a:cs typeface="Courier New" pitchFamily="-106" charset="0"/>
              </a:rPr>
              <a:t> PUBLIC "-//WAPFORUM//DTD WML 1.1//</a:t>
            </a:r>
            <a:r>
              <a:rPr lang="en-GB" b="1" dirty="0" smtClean="0">
                <a:solidFill>
                  <a:schemeClr val="bg1">
                    <a:lumMod val="50000"/>
                  </a:schemeClr>
                </a:solidFill>
                <a:latin typeface="Courier New" pitchFamily="-106" charset="0"/>
                <a:ea typeface="ＭＳ Ｐゴシック" pitchFamily="-106" charset="-128"/>
                <a:cs typeface="Courier New" pitchFamily="-106" charset="0"/>
              </a:rPr>
              <a:t>EN"</a:t>
            </a:r>
          </a:p>
          <a:p>
            <a:pPr eaLnBrk="1" hangingPunct="1">
              <a:buFont typeface="Wingdings" pitchFamily="1" charset="2"/>
              <a:buNone/>
            </a:pPr>
            <a:r>
              <a:rPr lang="en-GB" b="1" dirty="0">
                <a:solidFill>
                  <a:schemeClr val="bg1">
                    <a:lumMod val="50000"/>
                  </a:schemeClr>
                </a:solidFill>
                <a:latin typeface="Courier New" pitchFamily="-106" charset="0"/>
                <a:ea typeface="ＭＳ Ｐゴシック" pitchFamily="-106" charset="-128"/>
                <a:cs typeface="Courier New" pitchFamily="-106" charset="0"/>
              </a:rPr>
              <a:t>	</a:t>
            </a:r>
            <a:r>
              <a:rPr lang="en-GB" b="1" dirty="0" smtClean="0">
                <a:solidFill>
                  <a:schemeClr val="bg1">
                    <a:lumMod val="50000"/>
                  </a:schemeClr>
                </a:solidFill>
                <a:latin typeface="Courier New" pitchFamily="-106" charset="0"/>
                <a:ea typeface="ＭＳ Ｐゴシック" pitchFamily="-106" charset="-128"/>
                <a:cs typeface="Courier New" pitchFamily="-106" charset="0"/>
              </a:rPr>
              <a:t>	"</a:t>
            </a:r>
            <a:r>
              <a:rPr lang="en-GB" b="1" dirty="0">
                <a:solidFill>
                  <a:schemeClr val="bg1">
                    <a:lumMod val="50000"/>
                  </a:schemeClr>
                </a:solidFill>
                <a:latin typeface="Courier New" pitchFamily="-106" charset="0"/>
                <a:ea typeface="ＭＳ Ｐゴシック" pitchFamily="-106" charset="-128"/>
                <a:cs typeface="Courier New" pitchFamily="-106" charset="0"/>
              </a:rPr>
              <a:t>http://</a:t>
            </a:r>
            <a:r>
              <a:rPr lang="en-GB" b="1" dirty="0" err="1">
                <a:solidFill>
                  <a:schemeClr val="bg1">
                    <a:lumMod val="50000"/>
                  </a:schemeClr>
                </a:solidFill>
                <a:latin typeface="Courier New" pitchFamily="-106" charset="0"/>
                <a:ea typeface="ＭＳ Ｐゴシック" pitchFamily="-106" charset="-128"/>
                <a:cs typeface="Courier New" pitchFamily="-106" charset="0"/>
              </a:rPr>
              <a:t>www.wapforum.org</a:t>
            </a:r>
            <a:r>
              <a:rPr lang="en-GB" b="1" dirty="0">
                <a:solidFill>
                  <a:schemeClr val="bg1">
                    <a:lumMod val="50000"/>
                  </a:schemeClr>
                </a:solidFill>
                <a:latin typeface="Courier New" pitchFamily="-106" charset="0"/>
                <a:ea typeface="ＭＳ Ｐゴシック" pitchFamily="-106" charset="-128"/>
                <a:cs typeface="Courier New" pitchFamily="-106" charset="0"/>
              </a:rPr>
              <a:t>/DTD/wml_1.1.</a:t>
            </a:r>
            <a:r>
              <a:rPr lang="en-GB" b="1" dirty="0" smtClean="0">
                <a:solidFill>
                  <a:schemeClr val="bg1">
                    <a:lumMod val="50000"/>
                  </a:schemeClr>
                </a:solidFill>
                <a:latin typeface="Courier New" pitchFamily="-106" charset="0"/>
                <a:ea typeface="ＭＳ Ｐゴシック" pitchFamily="-106" charset="-128"/>
                <a:cs typeface="Courier New" pitchFamily="-106" charset="0"/>
              </a:rPr>
              <a:t>xml"&gt;</a:t>
            </a:r>
          </a:p>
          <a:p>
            <a:pPr eaLnBrk="1" hangingPunct="1">
              <a:buFont typeface="Wingdings" pitchFamily="1" charset="2"/>
              <a:buNone/>
            </a:pP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&lt;</a:t>
            </a:r>
            <a:r>
              <a:rPr lang="en-GB" b="1" dirty="0" err="1">
                <a:solidFill>
                  <a:srgbClr val="3366FF"/>
                </a:solidFill>
                <a:latin typeface="Courier New" pitchFamily="-106" charset="0"/>
                <a:ea typeface="ＭＳ Ｐゴシック" pitchFamily="-106" charset="-128"/>
                <a:cs typeface="Courier New" pitchFamily="-106" charset="0"/>
              </a:rPr>
              <a:t>wml</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&gt;</a:t>
            </a:r>
          </a:p>
          <a:p>
            <a:pPr eaLnBrk="1" hangingPunct="1">
              <a:buFont typeface="Wingdings" pitchFamily="1" charset="2"/>
              <a:buNone/>
            </a:pP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   &lt;</a:t>
            </a:r>
            <a:r>
              <a:rPr lang="en-GB" b="1" dirty="0">
                <a:solidFill>
                  <a:srgbClr val="3366FF"/>
                </a:solidFill>
                <a:latin typeface="Courier New" pitchFamily="-106" charset="0"/>
                <a:ea typeface="ＭＳ Ｐゴシック" pitchFamily="-106" charset="-128"/>
                <a:cs typeface="Courier New" pitchFamily="-106" charset="0"/>
              </a:rPr>
              <a:t>card</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id</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main</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title</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First</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Card</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&gt;</a:t>
            </a:r>
          </a:p>
          <a:p>
            <a:pPr eaLnBrk="1" hangingPunct="1">
              <a:buFont typeface="Wingdings" pitchFamily="1" charset="2"/>
              <a:buNone/>
            </a:pP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      &lt;</a:t>
            </a:r>
            <a:r>
              <a:rPr lang="en-GB" b="1" dirty="0">
                <a:solidFill>
                  <a:srgbClr val="3366FF"/>
                </a:solidFill>
                <a:latin typeface="Courier New" pitchFamily="-106" charset="0"/>
                <a:ea typeface="ＭＳ Ｐゴシック" pitchFamily="-106" charset="-128"/>
                <a:cs typeface="Courier New" pitchFamily="-106" charset="0"/>
              </a:rPr>
              <a:t>p</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mode</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wrap</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"&gt;This is a sample WML page.&lt;/</a:t>
            </a:r>
            <a:r>
              <a:rPr lang="en-GB" b="1" dirty="0">
                <a:solidFill>
                  <a:srgbClr val="3366FF"/>
                </a:solidFill>
                <a:latin typeface="Courier New" pitchFamily="-106" charset="0"/>
                <a:ea typeface="ＭＳ Ｐゴシック" pitchFamily="-106" charset="-128"/>
                <a:cs typeface="Courier New" pitchFamily="-106" charset="0"/>
              </a:rPr>
              <a:t>p</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&gt;</a:t>
            </a:r>
          </a:p>
          <a:p>
            <a:pPr eaLnBrk="1" hangingPunct="1">
              <a:buFont typeface="Wingdings" pitchFamily="1" charset="2"/>
              <a:buNone/>
            </a:pP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      </a:t>
            </a:r>
            <a:r>
              <a:rPr lang="pl-PL" b="1" dirty="0" smtClean="0">
                <a:solidFill>
                  <a:schemeClr val="tx1">
                    <a:lumMod val="85000"/>
                    <a:lumOff val="15000"/>
                  </a:schemeClr>
                </a:solidFill>
                <a:latin typeface="Courier New" pitchFamily="-106" charset="0"/>
                <a:ea typeface="ＭＳ Ｐゴシック" pitchFamily="-106" charset="-128"/>
                <a:cs typeface="Courier New" pitchFamily="-106" charset="0"/>
              </a:rPr>
              <a:t>&lt;</a:t>
            </a:r>
            <a:r>
              <a:rPr lang="pl-PL" b="1" dirty="0">
                <a:solidFill>
                  <a:srgbClr val="3366FF"/>
                </a:solidFill>
                <a:latin typeface="Courier New" pitchFamily="-106" charset="0"/>
                <a:ea typeface="ＭＳ Ｐゴシック" pitchFamily="-106" charset="-128"/>
                <a:cs typeface="Courier New" pitchFamily="-106" charset="0"/>
              </a:rPr>
              <a:t>a</a:t>
            </a:r>
            <a:r>
              <a:rPr lang="pl-PL" b="1" dirty="0">
                <a:solidFill>
                  <a:schemeClr val="tx1">
                    <a:lumMod val="85000"/>
                    <a:lumOff val="15000"/>
                  </a:schemeClr>
                </a:solidFill>
                <a:latin typeface="Courier New" pitchFamily="-106" charset="0"/>
                <a:ea typeface="ＭＳ Ｐゴシック" pitchFamily="-106" charset="-128"/>
                <a:cs typeface="Courier New" pitchFamily="-106" charset="0"/>
              </a:rPr>
              <a:t> </a:t>
            </a:r>
            <a:r>
              <a:rPr lang="pl-PL" b="1" dirty="0" err="1">
                <a:solidFill>
                  <a:srgbClr val="FF0000"/>
                </a:solidFill>
                <a:latin typeface="Courier New" pitchFamily="-106" charset="0"/>
                <a:ea typeface="ＭＳ Ｐゴシック" pitchFamily="-106" charset="-128"/>
                <a:cs typeface="Courier New" pitchFamily="-106" charset="0"/>
              </a:rPr>
              <a:t>href</a:t>
            </a:r>
            <a:r>
              <a:rPr lang="pl-PL"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pl-PL" b="1" dirty="0" err="1">
                <a:solidFill>
                  <a:srgbClr val="00B050"/>
                </a:solidFill>
                <a:latin typeface="Courier New" pitchFamily="1" charset="0"/>
              </a:rPr>
              <a:t>wtai</a:t>
            </a:r>
            <a:r>
              <a:rPr lang="pl-PL" b="1" dirty="0">
                <a:solidFill>
                  <a:srgbClr val="00B050"/>
                </a:solidFill>
                <a:latin typeface="Courier New" pitchFamily="1" charset="0"/>
              </a:rPr>
              <a:t>://</a:t>
            </a:r>
            <a:r>
              <a:rPr lang="pl-PL" b="1" dirty="0" err="1">
                <a:solidFill>
                  <a:srgbClr val="00B050"/>
                </a:solidFill>
                <a:latin typeface="Courier New" pitchFamily="1" charset="0"/>
              </a:rPr>
              <a:t>wp</a:t>
            </a:r>
            <a:r>
              <a:rPr lang="pl-PL" b="1" dirty="0">
                <a:solidFill>
                  <a:srgbClr val="00B050"/>
                </a:solidFill>
                <a:latin typeface="Courier New" pitchFamily="1" charset="0"/>
              </a:rPr>
              <a:t>/mc;%2B19035551212</a:t>
            </a:r>
            <a:r>
              <a:rPr lang="pl-PL"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pl-PL" b="1" dirty="0" smtClean="0">
                <a:solidFill>
                  <a:schemeClr val="tx1">
                    <a:lumMod val="85000"/>
                    <a:lumOff val="15000"/>
                  </a:schemeClr>
                </a:solidFill>
                <a:latin typeface="Courier New" pitchFamily="-106" charset="0"/>
                <a:ea typeface="ＭＳ Ｐゴシック" pitchFamily="-106" charset="-128"/>
                <a:cs typeface="Courier New" pitchFamily="-106" charset="0"/>
              </a:rPr>
              <a:t>&gt;A link&lt;</a:t>
            </a:r>
            <a:r>
              <a:rPr lang="pl-PL"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pl-PL" b="1" dirty="0">
                <a:solidFill>
                  <a:srgbClr val="3366FF"/>
                </a:solidFill>
                <a:latin typeface="Courier New" pitchFamily="-106" charset="0"/>
                <a:ea typeface="ＭＳ Ｐゴシック" pitchFamily="-106" charset="-128"/>
                <a:cs typeface="Courier New" pitchFamily="-106" charset="0"/>
              </a:rPr>
              <a:t>a</a:t>
            </a:r>
            <a:r>
              <a:rPr lang="pl-PL" b="1" dirty="0">
                <a:solidFill>
                  <a:schemeClr val="tx1">
                    <a:lumMod val="85000"/>
                    <a:lumOff val="15000"/>
                  </a:schemeClr>
                </a:solidFill>
                <a:latin typeface="Courier New" pitchFamily="-106" charset="0"/>
                <a:ea typeface="ＭＳ Ｐゴシック" pitchFamily="-106" charset="-128"/>
                <a:cs typeface="Courier New" pitchFamily="-106" charset="0"/>
              </a:rPr>
              <a:t>&gt;</a:t>
            </a:r>
            <a:endPar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   &lt;</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a:solidFill>
                  <a:srgbClr val="3366FF"/>
                </a:solidFill>
                <a:latin typeface="Courier New" pitchFamily="-106" charset="0"/>
                <a:ea typeface="ＭＳ Ｐゴシック" pitchFamily="-106" charset="-128"/>
                <a:cs typeface="Courier New" pitchFamily="-106" charset="0"/>
              </a:rPr>
              <a:t>card</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&gt;</a:t>
            </a:r>
          </a:p>
          <a:p>
            <a:pPr eaLnBrk="1" hangingPunct="1">
              <a:buFont typeface="Wingdings" pitchFamily="1" charset="2"/>
              <a:buNone/>
            </a:pP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&lt;</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err="1">
                <a:solidFill>
                  <a:srgbClr val="3366FF"/>
                </a:solidFill>
                <a:latin typeface="Courier New" pitchFamily="-106" charset="0"/>
                <a:ea typeface="ＭＳ Ｐゴシック" pitchFamily="-106" charset="-128"/>
                <a:cs typeface="Courier New" pitchFamily="-106" charset="0"/>
              </a:rPr>
              <a:t>wml</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&gt;</a:t>
            </a:r>
            <a:endPar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endParaRPr>
          </a:p>
        </p:txBody>
      </p:sp>
      <p:pic>
        <p:nvPicPr>
          <p:cNvPr id="7"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3095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WAP 2.0 was released in 2002</a:t>
            </a:r>
          </a:p>
          <a:p>
            <a:pPr lvl="1"/>
            <a:endParaRPr lang="en-US" dirty="0" smtClean="0"/>
          </a:p>
          <a:p>
            <a:pPr lvl="1"/>
            <a:r>
              <a:rPr lang="en-US" dirty="0" smtClean="0"/>
              <a:t>End-to-end HTTP instead of custom protocol suite</a:t>
            </a:r>
          </a:p>
          <a:p>
            <a:pPr lvl="1"/>
            <a:endParaRPr lang="en-US" dirty="0" smtClean="0"/>
          </a:p>
          <a:p>
            <a:pPr lvl="1"/>
            <a:r>
              <a:rPr lang="en-US" dirty="0" smtClean="0"/>
              <a:t>WML </a:t>
            </a:r>
            <a:r>
              <a:rPr lang="en-US" dirty="0"/>
              <a:t>replaced by a cut-down version of XHTML</a:t>
            </a:r>
          </a:p>
          <a:p>
            <a:pPr lvl="2"/>
            <a:r>
              <a:rPr lang="en-US" dirty="0" smtClean="0"/>
              <a:t>XHTML Mobile Profile</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WAP &amp; XHTML</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Specifications </a:t>
            </a:r>
            <a:r>
              <a:rPr lang="en-US" dirty="0" smtClean="0">
                <a:latin typeface="Calibri"/>
                <a:cs typeface="Calibri"/>
              </a:rPr>
              <a:t>History</a:t>
            </a:r>
            <a:endParaRPr lang="en-US" dirty="0">
              <a:latin typeface="Calibri"/>
              <a:cs typeface="Calibri"/>
            </a:endParaRPr>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32488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Example of XHTML MP page :</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WAP &amp; XHTML</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lvl="0" indent="-342900" defTabSz="457200">
              <a:spcBef>
                <a:spcPct val="20000"/>
              </a:spcBef>
              <a:defRPr/>
            </a:pPr>
            <a:r>
              <a:rPr lang="en-US" dirty="0">
                <a:solidFill>
                  <a:prstClr val="black"/>
                </a:solidFill>
                <a:latin typeface="Calibri"/>
                <a:cs typeface="ＭＳ Ｐゴシック" charset="0"/>
              </a:rPr>
              <a:t>Specifications History</a:t>
            </a:r>
          </a:p>
        </p:txBody>
      </p:sp>
      <p:sp>
        <p:nvSpPr>
          <p:cNvPr id="6" name="Rectangle à coins arrondis 4"/>
          <p:cNvSpPr/>
          <p:nvPr/>
        </p:nvSpPr>
        <p:spPr>
          <a:xfrm>
            <a:off x="107504" y="1921396"/>
            <a:ext cx="8928992" cy="316835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&lt;?</a:t>
            </a:r>
            <a:r>
              <a:rPr lang="en-GB" b="1" dirty="0">
                <a:solidFill>
                  <a:srgbClr val="3366FF"/>
                </a:solidFill>
                <a:latin typeface="Courier New" pitchFamily="-106" charset="0"/>
                <a:ea typeface="ＭＳ Ｐゴシック" pitchFamily="-106" charset="-128"/>
                <a:cs typeface="Courier New" pitchFamily="-106" charset="0"/>
              </a:rPr>
              <a:t>xml</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version</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smtClean="0">
                <a:solidFill>
                  <a:srgbClr val="00B050"/>
                </a:solidFill>
                <a:latin typeface="Courier New" pitchFamily="1" charset="0"/>
              </a:rPr>
              <a:t>1.0</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 </a:t>
            </a:r>
            <a:r>
              <a:rPr lang="en-GB" b="1" dirty="0" smtClean="0">
                <a:solidFill>
                  <a:srgbClr val="FF0000"/>
                </a:solidFill>
                <a:latin typeface="Courier New" pitchFamily="-106" charset="0"/>
                <a:ea typeface="ＭＳ Ｐゴシック" pitchFamily="-106" charset="-128"/>
                <a:cs typeface="Courier New" pitchFamily="-106" charset="0"/>
              </a:rPr>
              <a:t>encoding</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smtClean="0">
                <a:solidFill>
                  <a:srgbClr val="00B050"/>
                </a:solidFill>
                <a:latin typeface="Courier New" pitchFamily="1" charset="0"/>
              </a:rPr>
              <a:t>UTF-8</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"?&gt;</a:t>
            </a:r>
          </a:p>
          <a:p>
            <a:pPr eaLnBrk="1" hangingPunct="1">
              <a:buFont typeface="Wingdings" pitchFamily="1" charset="2"/>
              <a:buNone/>
            </a:pPr>
            <a:r>
              <a:rPr lang="en-GB" b="1" dirty="0" smtClean="0">
                <a:solidFill>
                  <a:schemeClr val="bg1">
                    <a:lumMod val="50000"/>
                  </a:schemeClr>
                </a:solidFill>
                <a:latin typeface="Courier New" pitchFamily="-106" charset="0"/>
                <a:ea typeface="ＭＳ Ｐゴシック" pitchFamily="-106" charset="-128"/>
                <a:cs typeface="Courier New" pitchFamily="-106" charset="0"/>
              </a:rPr>
              <a:t>&lt;</a:t>
            </a:r>
            <a:r>
              <a:rPr lang="en-GB" b="1" dirty="0">
                <a:solidFill>
                  <a:schemeClr val="bg1">
                    <a:lumMod val="50000"/>
                  </a:schemeClr>
                </a:solidFill>
                <a:latin typeface="Courier New" pitchFamily="-106" charset="0"/>
                <a:ea typeface="ＭＳ Ｐゴシック" pitchFamily="-106" charset="-128"/>
                <a:cs typeface="Courier New" pitchFamily="-106" charset="0"/>
              </a:rPr>
              <a:t>!DOCTYPE html PUBLIC "-//WAPFORUM//DTD XHTML Mobile 1.2//</a:t>
            </a:r>
            <a:r>
              <a:rPr lang="en-GB" b="1" dirty="0" smtClean="0">
                <a:solidFill>
                  <a:schemeClr val="bg1">
                    <a:lumMod val="50000"/>
                  </a:schemeClr>
                </a:solidFill>
                <a:latin typeface="Courier New" pitchFamily="-106" charset="0"/>
                <a:ea typeface="ＭＳ Ｐゴシック" pitchFamily="-106" charset="-128"/>
                <a:cs typeface="Courier New" pitchFamily="-106" charset="0"/>
              </a:rPr>
              <a:t>EN"</a:t>
            </a:r>
          </a:p>
          <a:p>
            <a:pPr eaLnBrk="1" hangingPunct="1">
              <a:buFont typeface="Wingdings" pitchFamily="1" charset="2"/>
              <a:buNone/>
            </a:pPr>
            <a:r>
              <a:rPr lang="en-GB" b="1" dirty="0">
                <a:solidFill>
                  <a:schemeClr val="bg1">
                    <a:lumMod val="50000"/>
                  </a:schemeClr>
                </a:solidFill>
                <a:latin typeface="Courier New" pitchFamily="-106" charset="0"/>
                <a:ea typeface="ＭＳ Ｐゴシック" pitchFamily="-106" charset="-128"/>
                <a:cs typeface="Courier New" pitchFamily="-106" charset="0"/>
              </a:rPr>
              <a:t>	"http://</a:t>
            </a:r>
            <a:r>
              <a:rPr lang="en-GB" b="1" dirty="0" err="1">
                <a:solidFill>
                  <a:schemeClr val="bg1">
                    <a:lumMod val="50000"/>
                  </a:schemeClr>
                </a:solidFill>
                <a:latin typeface="Courier New" pitchFamily="-106" charset="0"/>
                <a:ea typeface="ＭＳ Ｐゴシック" pitchFamily="-106" charset="-128"/>
                <a:cs typeface="Courier New" pitchFamily="-106" charset="0"/>
              </a:rPr>
              <a:t>www.wapforum.org</a:t>
            </a:r>
            <a:r>
              <a:rPr lang="en-GB" b="1" dirty="0">
                <a:solidFill>
                  <a:schemeClr val="bg1">
                    <a:lumMod val="50000"/>
                  </a:schemeClr>
                </a:solidFill>
                <a:latin typeface="Courier New" pitchFamily="-106" charset="0"/>
                <a:ea typeface="ＭＳ Ｐゴシック" pitchFamily="-106" charset="-128"/>
                <a:cs typeface="Courier New" pitchFamily="-106" charset="0"/>
              </a:rPr>
              <a:t>/DTD/xhtml-mobile10.dtd"&gt;</a:t>
            </a:r>
            <a:endParaRPr lang="en-GB" b="1" dirty="0" smtClean="0">
              <a:solidFill>
                <a:schemeClr val="bg1">
                  <a:lumMod val="50000"/>
                </a:schemeClr>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&lt;</a:t>
            </a:r>
            <a:r>
              <a:rPr lang="en-GB" b="1" dirty="0">
                <a:solidFill>
                  <a:srgbClr val="3366FF"/>
                </a:solidFill>
                <a:latin typeface="Courier New" pitchFamily="-106" charset="0"/>
                <a:ea typeface="ＭＳ Ｐゴシック" pitchFamily="-106" charset="-128"/>
                <a:cs typeface="Courier New" pitchFamily="-106" charset="0"/>
              </a:rPr>
              <a:t>html</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 </a:t>
            </a:r>
            <a:r>
              <a:rPr lang="en-GB" b="1" dirty="0" err="1">
                <a:solidFill>
                  <a:srgbClr val="FF0000"/>
                </a:solidFill>
                <a:latin typeface="Courier New" pitchFamily="-106" charset="0"/>
                <a:ea typeface="ＭＳ Ｐゴシック" pitchFamily="-106" charset="-128"/>
                <a:cs typeface="Courier New" pitchFamily="-106" charset="0"/>
              </a:rPr>
              <a:t>xmlns</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http://www.w3.org/1999/</a:t>
            </a:r>
            <a:r>
              <a:rPr lang="en-GB" b="1" dirty="0" err="1">
                <a:solidFill>
                  <a:srgbClr val="00B050"/>
                </a:solidFill>
                <a:latin typeface="Courier New" pitchFamily="1" charset="0"/>
              </a:rPr>
              <a:t>xhtml</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 </a:t>
            </a:r>
            <a:r>
              <a:rPr lang="en-GB" b="1" dirty="0" err="1">
                <a:solidFill>
                  <a:srgbClr val="FF0000"/>
                </a:solidFill>
                <a:latin typeface="Courier New" pitchFamily="-106" charset="0"/>
                <a:ea typeface="ＭＳ Ｐゴシック" pitchFamily="-106" charset="-128"/>
                <a:cs typeface="Courier New" pitchFamily="-106" charset="0"/>
              </a:rPr>
              <a:t>xml:lang</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en</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&gt;</a:t>
            </a:r>
          </a:p>
          <a:p>
            <a:pPr eaLnBrk="1" hangingPunct="1">
              <a:buFont typeface="Wingdings" pitchFamily="1" charset="2"/>
              <a:buNone/>
            </a:pP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 </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  &lt;</a:t>
            </a:r>
            <a:r>
              <a:rPr lang="en-GB" b="1" dirty="0">
                <a:solidFill>
                  <a:srgbClr val="3366FF"/>
                </a:solidFill>
                <a:latin typeface="Courier New" pitchFamily="-106" charset="0"/>
                <a:ea typeface="ＭＳ Ｐゴシック" pitchFamily="-106" charset="-128"/>
                <a:cs typeface="Courier New" pitchFamily="-106" charset="0"/>
              </a:rPr>
              <a:t>head</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&gt;</a:t>
            </a:r>
          </a:p>
          <a:p>
            <a:pPr eaLnBrk="1" hangingPunct="1">
              <a:buFont typeface="Wingdings" pitchFamily="1" charset="2"/>
              <a:buNone/>
            </a:pP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 </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     &lt;</a:t>
            </a:r>
            <a:r>
              <a:rPr lang="en-GB" b="1" dirty="0">
                <a:solidFill>
                  <a:srgbClr val="3366FF"/>
                </a:solidFill>
                <a:latin typeface="Courier New" pitchFamily="-106" charset="0"/>
                <a:ea typeface="ＭＳ Ｐゴシック" pitchFamily="-106" charset="-128"/>
                <a:cs typeface="Courier New" pitchFamily="-106" charset="0"/>
              </a:rPr>
              <a:t>title</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&gt;Hello world&lt;/</a:t>
            </a:r>
            <a:r>
              <a:rPr lang="en-GB" b="1" dirty="0">
                <a:solidFill>
                  <a:srgbClr val="3366FF"/>
                </a:solidFill>
                <a:latin typeface="Courier New" pitchFamily="-106" charset="0"/>
                <a:ea typeface="ＭＳ Ｐゴシック" pitchFamily="-106" charset="-128"/>
                <a:cs typeface="Courier New" pitchFamily="-106" charset="0"/>
              </a:rPr>
              <a:t>title</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&gt;</a:t>
            </a:r>
          </a:p>
          <a:p>
            <a:pPr eaLnBrk="1" hangingPunct="1">
              <a:buFont typeface="Wingdings" pitchFamily="1" charset="2"/>
              <a:buNone/>
            </a:pP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 </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  &lt;</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a:solidFill>
                  <a:srgbClr val="3366FF"/>
                </a:solidFill>
                <a:latin typeface="Courier New" pitchFamily="-106" charset="0"/>
                <a:ea typeface="ＭＳ Ｐゴシック" pitchFamily="-106" charset="-128"/>
                <a:cs typeface="Courier New" pitchFamily="-106" charset="0"/>
              </a:rPr>
              <a:t>head</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&gt;</a:t>
            </a:r>
          </a:p>
          <a:p>
            <a:pPr eaLnBrk="1" hangingPunct="1">
              <a:buFont typeface="Wingdings" pitchFamily="1" charset="2"/>
              <a:buNone/>
            </a:pP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 </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  &lt;</a:t>
            </a:r>
            <a:r>
              <a:rPr lang="en-GB" b="1" dirty="0">
                <a:solidFill>
                  <a:srgbClr val="3366FF"/>
                </a:solidFill>
                <a:latin typeface="Courier New" pitchFamily="-106" charset="0"/>
                <a:ea typeface="ＭＳ Ｐゴシック" pitchFamily="-106" charset="-128"/>
                <a:cs typeface="Courier New" pitchFamily="-106" charset="0"/>
              </a:rPr>
              <a:t>body</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&gt;</a:t>
            </a:r>
          </a:p>
          <a:p>
            <a:pPr eaLnBrk="1" hangingPunct="1">
              <a:buFont typeface="Wingdings" pitchFamily="1" charset="2"/>
              <a:buNone/>
            </a:pP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 </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     &lt;</a:t>
            </a:r>
            <a:r>
              <a:rPr lang="en-GB" b="1" dirty="0">
                <a:solidFill>
                  <a:srgbClr val="3366FF"/>
                </a:solidFill>
                <a:latin typeface="Courier New" pitchFamily="-106" charset="0"/>
                <a:ea typeface="ＭＳ Ｐゴシック" pitchFamily="-106" charset="-128"/>
                <a:cs typeface="Courier New" pitchFamily="-106" charset="0"/>
              </a:rPr>
              <a:t>p</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&gt;Hello &lt;</a:t>
            </a:r>
            <a:r>
              <a:rPr lang="en-GB" b="1" dirty="0">
                <a:solidFill>
                  <a:srgbClr val="3366FF"/>
                </a:solidFill>
                <a:latin typeface="Courier New" pitchFamily="-106" charset="0"/>
                <a:ea typeface="ＭＳ Ｐゴシック" pitchFamily="-106" charset="-128"/>
                <a:cs typeface="Courier New" pitchFamily="-106" charset="0"/>
              </a:rPr>
              <a:t>a</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 </a:t>
            </a:r>
            <a:r>
              <a:rPr lang="en-GB" b="1" dirty="0" err="1">
                <a:solidFill>
                  <a:srgbClr val="FF0000"/>
                </a:solidFill>
                <a:latin typeface="Courier New" pitchFamily="-106" charset="0"/>
                <a:ea typeface="ＭＳ Ｐゴシック" pitchFamily="-106" charset="-128"/>
                <a:cs typeface="Courier New" pitchFamily="-106" charset="0"/>
              </a:rPr>
              <a:t>href</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http://</a:t>
            </a:r>
            <a:r>
              <a:rPr lang="en-GB" b="1" dirty="0" err="1">
                <a:solidFill>
                  <a:srgbClr val="00B050"/>
                </a:solidFill>
                <a:latin typeface="Courier New" pitchFamily="1" charset="0"/>
              </a:rPr>
              <a:t>example.org</a:t>
            </a:r>
            <a:r>
              <a:rPr lang="en-GB" b="1" dirty="0">
                <a:solidFill>
                  <a:srgbClr val="00B050"/>
                </a:solidFill>
                <a:latin typeface="Courier New" pitchFamily="1" charset="0"/>
              </a:rPr>
              <a:t>/</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"&gt;world&lt;/</a:t>
            </a:r>
            <a:r>
              <a:rPr lang="en-GB" b="1" dirty="0">
                <a:solidFill>
                  <a:srgbClr val="3366FF"/>
                </a:solidFill>
                <a:latin typeface="Courier New" pitchFamily="-106" charset="0"/>
                <a:ea typeface="ＭＳ Ｐゴシック" pitchFamily="-106" charset="-128"/>
                <a:cs typeface="Courier New" pitchFamily="-106" charset="0"/>
              </a:rPr>
              <a:t>a</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&gt;.&lt;/</a:t>
            </a:r>
            <a:r>
              <a:rPr lang="en-GB" b="1" dirty="0">
                <a:solidFill>
                  <a:srgbClr val="3366FF"/>
                </a:solidFill>
                <a:latin typeface="Courier New" pitchFamily="-106" charset="0"/>
                <a:ea typeface="ＭＳ Ｐゴシック" pitchFamily="-106" charset="-128"/>
                <a:cs typeface="Courier New" pitchFamily="-106" charset="0"/>
              </a:rPr>
              <a:t>p</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&gt;</a:t>
            </a:r>
          </a:p>
          <a:p>
            <a:pPr eaLnBrk="1" hangingPunct="1">
              <a:buFont typeface="Wingdings" pitchFamily="1" charset="2"/>
              <a:buNone/>
            </a:pP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 </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  &lt;</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a:solidFill>
                  <a:srgbClr val="3366FF"/>
                </a:solidFill>
                <a:latin typeface="Courier New" pitchFamily="-106" charset="0"/>
                <a:ea typeface="ＭＳ Ｐゴシック" pitchFamily="-106" charset="-128"/>
                <a:cs typeface="Courier New" pitchFamily="-106" charset="0"/>
              </a:rPr>
              <a:t>body</a:t>
            </a: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&gt;</a:t>
            </a:r>
          </a:p>
          <a:p>
            <a:pPr eaLnBrk="1" hangingPunct="1">
              <a:buFont typeface="Wingdings" pitchFamily="1" charset="2"/>
              <a:buNone/>
            </a:pPr>
            <a:r>
              <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rPr>
              <a:t>&lt;</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a:t>
            </a:r>
            <a:r>
              <a:rPr lang="en-GB" b="1" dirty="0">
                <a:solidFill>
                  <a:srgbClr val="3366FF"/>
                </a:solidFill>
                <a:latin typeface="Courier New" pitchFamily="-106" charset="0"/>
                <a:ea typeface="ＭＳ Ｐゴシック" pitchFamily="-106" charset="-128"/>
                <a:cs typeface="Courier New" pitchFamily="-106" charset="0"/>
              </a:rPr>
              <a:t>html</a:t>
            </a:r>
            <a:r>
              <a:rPr lang="en-GB" b="1" dirty="0">
                <a:solidFill>
                  <a:schemeClr val="tx1">
                    <a:lumMod val="85000"/>
                    <a:lumOff val="15000"/>
                  </a:schemeClr>
                </a:solidFill>
                <a:latin typeface="Courier New" pitchFamily="-106" charset="0"/>
                <a:ea typeface="ＭＳ Ｐゴシック" pitchFamily="-106" charset="-128"/>
                <a:cs typeface="Courier New" pitchFamily="-106" charset="0"/>
              </a:rPr>
              <a:t>&gt;</a:t>
            </a:r>
            <a:endParaRPr lang="en-GB" b="1" dirty="0" smtClean="0">
              <a:solidFill>
                <a:schemeClr val="tx1">
                  <a:lumMod val="85000"/>
                  <a:lumOff val="15000"/>
                </a:schemeClr>
              </a:solidFill>
              <a:latin typeface="Courier New" pitchFamily="-106" charset="0"/>
              <a:ea typeface="ＭＳ Ｐゴシック" pitchFamily="-106" charset="-128"/>
              <a:cs typeface="Courier New" pitchFamily="-106" charset="0"/>
            </a:endParaRPr>
          </a:p>
        </p:txBody>
      </p:sp>
      <p:pic>
        <p:nvPicPr>
          <p:cNvPr id="7"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73531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History</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Specifications </a:t>
            </a:r>
            <a:r>
              <a:rPr lang="en-US" dirty="0" smtClean="0">
                <a:latin typeface="+mn-lt"/>
                <a:cs typeface="ＭＳ Ｐゴシック" charset="0"/>
              </a:rPr>
              <a:t>History</a:t>
            </a:r>
            <a:endParaRPr lang="en-US" dirty="0">
              <a:latin typeface="+mn-lt"/>
              <a:cs typeface="ＭＳ Ｐゴシック" charset="0"/>
            </a:endParaRPr>
          </a:p>
        </p:txBody>
      </p:sp>
      <p:graphicFrame>
        <p:nvGraphicFramePr>
          <p:cNvPr id="7" name="Diagramme 7"/>
          <p:cNvGraphicFramePr/>
          <p:nvPr>
            <p:extLst>
              <p:ext uri="{D42A27DB-BD31-4B8C-83A1-F6EECF244321}">
                <p14:modId xmlns:p14="http://schemas.microsoft.com/office/powerpoint/2010/main" val="1716807742"/>
              </p:ext>
            </p:extLst>
          </p:nvPr>
        </p:nvGraphicFramePr>
        <p:xfrm>
          <a:off x="1115616" y="1057300"/>
          <a:ext cx="7056784" cy="4104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2" descr="D:\Users\Renaud\Desktop\StageFinEtudesSupinfo\Icons-New\v3\Min\Overview_SubjectPresentati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93057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XHTML Basic is a W3C specification</a:t>
            </a:r>
          </a:p>
          <a:p>
            <a:endParaRPr lang="en-US" dirty="0" smtClean="0"/>
          </a:p>
          <a:p>
            <a:r>
              <a:rPr lang="en-US" dirty="0" smtClean="0"/>
              <a:t>Subset of XHTML 1.1</a:t>
            </a:r>
          </a:p>
          <a:p>
            <a:pPr lvl="1"/>
            <a:r>
              <a:rPr lang="en-US" dirty="0" smtClean="0"/>
              <a:t>Suitable </a:t>
            </a:r>
            <a:r>
              <a:rPr lang="en-US" dirty="0"/>
              <a:t>for mobile phones, PDAs, pagers, and </a:t>
            </a:r>
            <a:r>
              <a:rPr lang="en-US" dirty="0" smtClean="0"/>
              <a:t>interactive televisions</a:t>
            </a:r>
          </a:p>
          <a:p>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XHTML Basic</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Specifications </a:t>
            </a:r>
            <a:r>
              <a:rPr lang="en-US" dirty="0" smtClean="0">
                <a:latin typeface="Calibri"/>
                <a:cs typeface="Calibri"/>
              </a:rPr>
              <a:t>History</a:t>
            </a:r>
            <a:endParaRPr lang="en-US" dirty="0">
              <a:latin typeface="Calibri"/>
              <a:cs typeface="Calibri"/>
            </a:endParaRPr>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12417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63888" y="769268"/>
            <a:ext cx="5580112" cy="4446711"/>
          </a:xfrm>
        </p:spPr>
        <p:txBody>
          <a:bodyPr/>
          <a:lstStyle/>
          <a:p>
            <a:pPr>
              <a:lnSpc>
                <a:spcPct val="200000"/>
              </a:lnSpc>
              <a:buNone/>
            </a:pPr>
            <a:r>
              <a:rPr lang="en-US" dirty="0" smtClean="0"/>
              <a:t>Course’s plan:</a:t>
            </a:r>
          </a:p>
          <a:p>
            <a:pPr lvl="1"/>
            <a:endParaRPr lang="en-US" dirty="0" smtClean="0"/>
          </a:p>
          <a:p>
            <a:pPr lvl="1"/>
            <a:r>
              <a:rPr lang="en-US" dirty="0" smtClean="0"/>
              <a:t>Introduction</a:t>
            </a:r>
          </a:p>
          <a:p>
            <a:pPr lvl="1"/>
            <a:r>
              <a:rPr lang="en-US" dirty="0" smtClean="0"/>
              <a:t>Specification History</a:t>
            </a:r>
          </a:p>
          <a:p>
            <a:pPr lvl="1"/>
            <a:r>
              <a:rPr lang="en-US" dirty="0" smtClean="0"/>
              <a:t>Good Practices</a:t>
            </a:r>
          </a:p>
          <a:p>
            <a:pPr lvl="1"/>
            <a:r>
              <a:rPr lang="en-US" dirty="0" err="1" smtClean="0"/>
              <a:t>jQuery</a:t>
            </a:r>
            <a:r>
              <a:rPr lang="en-US" dirty="0" smtClean="0"/>
              <a:t> Mobile</a:t>
            </a:r>
          </a:p>
          <a:p>
            <a:pPr lvl="1"/>
            <a:r>
              <a:rPr lang="en-US" dirty="0" smtClean="0"/>
              <a:t>Other Web Mobile Frameworks</a:t>
            </a:r>
          </a:p>
          <a:p>
            <a:pPr lvl="1"/>
            <a:endParaRPr lang="en-US" dirty="0" smtClean="0"/>
          </a:p>
        </p:txBody>
      </p:sp>
      <p:pic>
        <p:nvPicPr>
          <p:cNvPr id="4" name="Picture 8" descr="200138722-001"/>
          <p:cNvPicPr>
            <a:picLocks noChangeAspect="1" noChangeArrowheads="1"/>
          </p:cNvPicPr>
          <p:nvPr/>
        </p:nvPicPr>
        <p:blipFill>
          <a:blip r:embed="rId2" cstate="print"/>
          <a:srcRect/>
          <a:stretch>
            <a:fillRect/>
          </a:stretch>
        </p:blipFill>
        <p:spPr bwMode="auto">
          <a:xfrm>
            <a:off x="539552" y="1417340"/>
            <a:ext cx="2472195" cy="3712096"/>
          </a:xfrm>
          <a:prstGeom prst="rect">
            <a:avLst/>
          </a:prstGeom>
          <a:noFill/>
          <a:ln w="9525">
            <a:noFill/>
            <a:miter lim="800000"/>
            <a:headEnd/>
            <a:tailEnd/>
          </a:ln>
        </p:spPr>
      </p:pic>
      <p:sp>
        <p:nvSpPr>
          <p:cNvPr id="7"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smtClean="0">
                <a:ln>
                  <a:noFill/>
                </a:ln>
                <a:solidFill>
                  <a:schemeClr val="tx1"/>
                </a:solidFill>
                <a:effectLst/>
                <a:uLnTx/>
                <a:uFillTx/>
                <a:latin typeface="+mj-lt"/>
                <a:ea typeface="ＭＳ Ｐゴシック" pitchFamily="34" charset="-128"/>
                <a:cs typeface="ＭＳ Ｐゴシック" charset="0"/>
              </a:rPr>
              <a:t>Course topics</a:t>
            </a:r>
          </a:p>
        </p:txBody>
      </p:sp>
      <p:sp>
        <p:nvSpPr>
          <p:cNvPr id="8" name="Espace réservé du contenu 3"/>
          <p:cNvSpPr txBox="1">
            <a:spLocks/>
          </p:cNvSpPr>
          <p:nvPr/>
        </p:nvSpPr>
        <p:spPr>
          <a:xfrm>
            <a:off x="1116013" y="0"/>
            <a:ext cx="7777162" cy="336550"/>
          </a:xfrm>
          <a:prstGeom prst="rect">
            <a:avLst/>
          </a:prstGeom>
        </p:spPr>
        <p:txBody>
          <a:bodyPr/>
          <a:lstStyle/>
          <a:p>
            <a:pPr marL="342900" lvl="0" indent="-342900" defTabSz="457200">
              <a:spcBef>
                <a:spcPct val="20000"/>
              </a:spcBef>
              <a:defRPr/>
            </a:pPr>
            <a:r>
              <a:rPr lang="en-US" dirty="0" smtClean="0">
                <a:solidFill>
                  <a:prstClr val="black"/>
                </a:solidFill>
                <a:latin typeface="Calibri"/>
                <a:cs typeface="ＭＳ Ｐゴシック" charset="0"/>
              </a:rPr>
              <a:t>Web Mobile</a:t>
            </a:r>
            <a:endParaRPr lang="en-US" dirty="0">
              <a:solidFill>
                <a:prstClr val="black"/>
              </a:solidFill>
              <a:latin typeface="Calibri"/>
              <a:cs typeface="ＭＳ Ｐゴシック" charset="0"/>
            </a:endParaRPr>
          </a:p>
        </p:txBody>
      </p:sp>
      <p:pic>
        <p:nvPicPr>
          <p:cNvPr id="10" name="Picture 3" descr="D:\Users\Renaud\Desktop\StageFinEtudesSupinfo\Icons-New\v3\Min\Pl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What is the difference between XHTML MP and XHTML Basic ?</a:t>
            </a:r>
          </a:p>
          <a:p>
            <a:endParaRPr lang="en-US" dirty="0"/>
          </a:p>
          <a:p>
            <a:pPr lvl="1"/>
            <a:r>
              <a:rPr lang="en-US" dirty="0" smtClean="0"/>
              <a:t>XHTML MP was designed before the W3C finished the XHTML specification</a:t>
            </a:r>
          </a:p>
          <a:p>
            <a:pPr lvl="1"/>
            <a:endParaRPr lang="en-US" dirty="0"/>
          </a:p>
          <a:p>
            <a:pPr lvl="1"/>
            <a:r>
              <a:rPr lang="en-US" dirty="0" smtClean="0"/>
              <a:t>In 2008, the two specifications became the same language</a:t>
            </a:r>
          </a:p>
          <a:p>
            <a:pPr lvl="1"/>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XHTML MP or XHTML Basic ?</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Specifications </a:t>
            </a:r>
            <a:r>
              <a:rPr lang="en-US" dirty="0" smtClean="0">
                <a:latin typeface="Calibri"/>
                <a:cs typeface="Calibri"/>
              </a:rPr>
              <a:t>History</a:t>
            </a:r>
            <a:endParaRPr lang="en-US" dirty="0">
              <a:latin typeface="Calibri"/>
              <a:cs typeface="Calibri"/>
            </a:endParaRPr>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13319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4175" y="409228"/>
            <a:ext cx="9129825" cy="4601432"/>
          </a:xfrm>
          <a:prstGeom prst="rect">
            <a:avLst/>
          </a:prstGeom>
        </p:spPr>
      </p:pic>
    </p:spTree>
    <p:extLst>
      <p:ext uri="{BB962C8B-B14F-4D97-AF65-F5344CB8AC3E}">
        <p14:creationId xmlns:p14="http://schemas.microsoft.com/office/powerpoint/2010/main" val="59718720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Remember what we said :</a:t>
            </a:r>
          </a:p>
          <a:p>
            <a:pPr lvl="1"/>
            <a:endParaRPr lang="en-US" dirty="0" smtClean="0"/>
          </a:p>
          <a:p>
            <a:pPr lvl="1"/>
            <a:r>
              <a:rPr lang="en-US" dirty="0" smtClean="0"/>
              <a:t>Many </a:t>
            </a:r>
            <a:r>
              <a:rPr lang="en-US" dirty="0"/>
              <a:t>features of HTML5 have been built with the consideration of being able to run on low-powered devices such as smartphones and </a:t>
            </a:r>
            <a:r>
              <a:rPr lang="en-US" dirty="0" smtClean="0"/>
              <a:t>tablets</a:t>
            </a:r>
          </a:p>
          <a:p>
            <a:pPr lvl="1"/>
            <a:endParaRPr lang="en-US" dirty="0" smtClean="0"/>
          </a:p>
          <a:p>
            <a:r>
              <a:rPr lang="en-US" dirty="0" smtClean="0"/>
              <a:t>XHTML </a:t>
            </a:r>
            <a:r>
              <a:rPr lang="en-US" dirty="0"/>
              <a:t>and its different sub-sets </a:t>
            </a:r>
            <a:r>
              <a:rPr lang="en-US" dirty="0" smtClean="0"/>
              <a:t>will be </a:t>
            </a:r>
            <a:r>
              <a:rPr lang="en-US" dirty="0"/>
              <a:t>phased out and replaced with </a:t>
            </a:r>
            <a:r>
              <a:rPr lang="en-US" dirty="0" smtClean="0"/>
              <a:t>it</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And HTML 5 ?</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Specifications </a:t>
            </a:r>
            <a:r>
              <a:rPr lang="en-US" dirty="0" smtClean="0">
                <a:latin typeface="Calibri"/>
                <a:cs typeface="Calibri"/>
              </a:rPr>
              <a:t>History</a:t>
            </a:r>
            <a:endParaRPr lang="en-US" dirty="0">
              <a:latin typeface="Calibri"/>
              <a:cs typeface="Calibri"/>
            </a:endParaRPr>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23919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Good Practices</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smtClean="0"/>
              <a:t>Web Mobile</a:t>
            </a:r>
            <a:endParaRPr lang="en-US" dirty="0"/>
          </a:p>
        </p:txBody>
      </p:sp>
      <p:pic>
        <p:nvPicPr>
          <p:cNvPr id="4" name="Picture 3"/>
          <p:cNvPicPr>
            <a:picLocks noChangeAspect="1"/>
          </p:cNvPicPr>
          <p:nvPr/>
        </p:nvPicPr>
        <p:blipFill>
          <a:blip r:embed="rId2"/>
          <a:stretch>
            <a:fillRect/>
          </a:stretch>
        </p:blipFill>
        <p:spPr>
          <a:xfrm>
            <a:off x="5724128" y="2713484"/>
            <a:ext cx="2880320" cy="2160240"/>
          </a:xfrm>
          <a:prstGeom prst="rect">
            <a:avLst/>
          </a:prstGeom>
          <a:ln w="3175" cmpd="sng">
            <a:solidFill>
              <a:schemeClr val="tx1"/>
            </a:solidFill>
          </a:ln>
        </p:spPr>
      </p:pic>
    </p:spTree>
    <p:extLst>
      <p:ext uri="{BB962C8B-B14F-4D97-AF65-F5344CB8AC3E}">
        <p14:creationId xmlns:p14="http://schemas.microsoft.com/office/powerpoint/2010/main" val="32684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In July 2008, the W3C publish the </a:t>
            </a:r>
            <a:r>
              <a:rPr lang="en-US" i="1" dirty="0" smtClean="0"/>
              <a:t>Mobile Web Best Practices 1.0</a:t>
            </a:r>
            <a:r>
              <a:rPr lang="en-US" dirty="0" smtClean="0"/>
              <a:t> basic guidelines</a:t>
            </a:r>
          </a:p>
          <a:p>
            <a:pPr lvl="1"/>
            <a:r>
              <a:rPr lang="en-US" dirty="0" smtClean="0"/>
              <a:t>Usable Screen Width: 120 pixels, minimum</a:t>
            </a:r>
          </a:p>
          <a:p>
            <a:pPr lvl="1"/>
            <a:r>
              <a:rPr lang="en-US" dirty="0" smtClean="0"/>
              <a:t>Markup Language: XHTML Basic 1.1</a:t>
            </a:r>
          </a:p>
          <a:p>
            <a:pPr lvl="1"/>
            <a:r>
              <a:rPr lang="en-US" dirty="0"/>
              <a:t>Maximum Total Page </a:t>
            </a:r>
            <a:r>
              <a:rPr lang="en-US" dirty="0" smtClean="0"/>
              <a:t>Weight: 20 KB</a:t>
            </a:r>
          </a:p>
          <a:p>
            <a:pPr lvl="1"/>
            <a:r>
              <a:rPr lang="en-US" dirty="0" smtClean="0"/>
              <a:t>No JavaScript, no frames</a:t>
            </a:r>
          </a:p>
          <a:p>
            <a:pPr lvl="1"/>
            <a:r>
              <a:rPr lang="en-US" dirty="0" smtClean="0"/>
              <a:t>…</a:t>
            </a:r>
          </a:p>
          <a:p>
            <a:pPr lvl="1"/>
            <a:endParaRPr lang="en-US" dirty="0" smtClean="0"/>
          </a:p>
          <a:p>
            <a:endParaRPr lang="en-US" dirty="0"/>
          </a:p>
          <a:p>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Mobile Web &amp; W3C</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96350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This guideline is very interesting but 5-years-old</a:t>
            </a:r>
          </a:p>
          <a:p>
            <a:pPr lvl="1"/>
            <a:endParaRPr lang="en-US" dirty="0" smtClean="0"/>
          </a:p>
          <a:p>
            <a:r>
              <a:rPr lang="en-US" dirty="0" smtClean="0"/>
              <a:t>If you want to target only recent mobile devices, you can break some of those practices</a:t>
            </a:r>
          </a:p>
          <a:p>
            <a:pPr lvl="1"/>
            <a:endParaRPr lang="en-US" dirty="0" smtClean="0"/>
          </a:p>
          <a:p>
            <a:pPr lvl="1"/>
            <a:r>
              <a:rPr lang="en-US" dirty="0" smtClean="0"/>
              <a:t>Most of them support JavaScript and have a larger screen</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defTabSz="457200">
              <a:defRPr/>
            </a:pPr>
            <a:r>
              <a:rPr lang="en-US" sz="3600" b="1" dirty="0">
                <a:latin typeface="+mj-lt"/>
                <a:cs typeface="ＭＳ Ｐゴシック" charset="0"/>
              </a:rPr>
              <a:t>Mobile Web &amp; </a:t>
            </a:r>
            <a:r>
              <a:rPr lang="en-US" sz="3600" b="1" dirty="0" smtClean="0">
                <a:latin typeface="+mj-lt"/>
                <a:cs typeface="ＭＳ Ｐゴシック" charset="0"/>
              </a:rPr>
              <a:t>W3C</a:t>
            </a:r>
            <a:endParaRPr lang="en-US" sz="3600" b="1" dirty="0">
              <a:latin typeface="+mj-lt"/>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38539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What is the better URL for your mobile site ?</a:t>
            </a:r>
          </a:p>
          <a:p>
            <a:endParaRPr lang="en-US" dirty="0"/>
          </a:p>
          <a:p>
            <a:pPr lvl="1"/>
            <a:r>
              <a:rPr lang="en-US" dirty="0" smtClean="0">
                <a:hlinkClick r:id="rId3"/>
              </a:rPr>
              <a:t>http://m.website.fr</a:t>
            </a:r>
            <a:r>
              <a:rPr lang="en-US" dirty="0" smtClean="0"/>
              <a:t> ?</a:t>
            </a:r>
          </a:p>
          <a:p>
            <a:pPr lvl="1"/>
            <a:r>
              <a:rPr lang="en-US" dirty="0" smtClean="0">
                <a:hlinkClick r:id="rId4"/>
              </a:rPr>
              <a:t>http://website.mobi</a:t>
            </a:r>
            <a:r>
              <a:rPr lang="en-US" dirty="0" smtClean="0"/>
              <a:t> ?</a:t>
            </a:r>
          </a:p>
          <a:p>
            <a:pPr lvl="1"/>
            <a:r>
              <a:rPr lang="en-US" dirty="0" smtClean="0">
                <a:hlinkClick r:id="rId5"/>
              </a:rPr>
              <a:t>http://website.fr/mobile</a:t>
            </a:r>
            <a:r>
              <a:rPr lang="en-US" dirty="0" smtClean="0"/>
              <a:t> ?</a:t>
            </a:r>
          </a:p>
          <a:p>
            <a:pPr lvl="1"/>
            <a:r>
              <a:rPr lang="en-US" dirty="0" smtClean="0"/>
              <a:t>Or the same than for computers: </a:t>
            </a:r>
            <a:r>
              <a:rPr lang="en-US" dirty="0" smtClean="0">
                <a:hlinkClick r:id="rId6"/>
              </a:rPr>
              <a:t>http://website.fr</a:t>
            </a:r>
            <a:r>
              <a:rPr lang="en-US" dirty="0"/>
              <a:t> </a:t>
            </a:r>
            <a:r>
              <a:rPr lang="en-US" dirty="0" smtClean="0"/>
              <a:t>?</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Mobile URL</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6" name="Picture 2" descr="D:\Users\Renaud\Desktop\StageFinEtudesSupinfo\Icons-New\v3\Min\Overview_SubjectPresentati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99910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Do you </a:t>
            </a:r>
            <a:r>
              <a:rPr lang="en-US" dirty="0"/>
              <a:t>know </a:t>
            </a:r>
            <a:r>
              <a:rPr lang="en-US" dirty="0" smtClean="0">
                <a:hlinkClick r:id="rId3"/>
              </a:rPr>
              <a:t>http://voyages</a:t>
            </a:r>
            <a:r>
              <a:rPr lang="en-US" dirty="0">
                <a:hlinkClick r:id="rId3"/>
              </a:rPr>
              <a:t>-</a:t>
            </a:r>
            <a:r>
              <a:rPr lang="en-US" dirty="0" smtClean="0">
                <a:hlinkClick r:id="rId3"/>
              </a:rPr>
              <a:t>sncf.mobi</a:t>
            </a:r>
            <a:r>
              <a:rPr lang="en-US" dirty="0" smtClean="0"/>
              <a:t> ?</a:t>
            </a:r>
          </a:p>
          <a:p>
            <a:pPr lvl="1"/>
            <a:r>
              <a:rPr lang="en-US" dirty="0" smtClean="0"/>
              <a:t>A mobile version </a:t>
            </a:r>
            <a:r>
              <a:rPr lang="en-US" dirty="0"/>
              <a:t>of </a:t>
            </a:r>
            <a:r>
              <a:rPr lang="en-US" dirty="0" smtClean="0">
                <a:hlinkClick r:id="rId4"/>
              </a:rPr>
              <a:t>http://voyages</a:t>
            </a:r>
            <a:r>
              <a:rPr lang="en-US" dirty="0">
                <a:hlinkClick r:id="rId4"/>
              </a:rPr>
              <a:t>-</a:t>
            </a:r>
            <a:r>
              <a:rPr lang="en-US" dirty="0" smtClean="0">
                <a:hlinkClick r:id="rId4"/>
              </a:rPr>
              <a:t>sncf.com</a:t>
            </a:r>
            <a:endParaRPr lang="en-US" dirty="0" smtClean="0"/>
          </a:p>
          <a:p>
            <a:pPr marL="0" indent="0">
              <a:buNone/>
            </a:pPr>
            <a:endParaRPr lang="en-US" dirty="0"/>
          </a:p>
          <a:p>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Mobile URL - Case study</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2" name="Picture 1" descr="Screen Shot 2012-10-03 at 4.45.3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5236" y="2425452"/>
            <a:ext cx="4101260" cy="2771849"/>
          </a:xfrm>
          <a:prstGeom prst="rect">
            <a:avLst/>
          </a:prstGeom>
          <a:ln w="3175" cmpd="sng">
            <a:solidFill>
              <a:schemeClr val="tx1"/>
            </a:solidFill>
          </a:ln>
        </p:spPr>
      </p:pic>
      <p:pic>
        <p:nvPicPr>
          <p:cNvPr id="7" name="Picture 2" descr="D:\Users\Renaud\Desktop\StageFinEtudesSupinfo\Icons-New\v3\Min\Overview_SubjectPresentati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5794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If a mobile user go to the desktop version</a:t>
            </a:r>
          </a:p>
          <a:p>
            <a:pPr lvl="1"/>
            <a:r>
              <a:rPr lang="en-US" dirty="0" smtClean="0"/>
              <a:t>He’s not redirected to the mobile version</a:t>
            </a:r>
          </a:p>
          <a:p>
            <a:pPr lvl="1"/>
            <a:endParaRPr lang="en-US" dirty="0"/>
          </a:p>
          <a:p>
            <a:r>
              <a:rPr lang="en-US" dirty="0"/>
              <a:t>If a </a:t>
            </a:r>
            <a:r>
              <a:rPr lang="en-US" dirty="0" smtClean="0"/>
              <a:t>desktop </a:t>
            </a:r>
            <a:r>
              <a:rPr lang="en-US" dirty="0"/>
              <a:t>user </a:t>
            </a:r>
            <a:r>
              <a:rPr lang="en-US" dirty="0" smtClean="0"/>
              <a:t>go to the mobile version</a:t>
            </a:r>
            <a:endParaRPr lang="en-US" dirty="0"/>
          </a:p>
          <a:p>
            <a:pPr lvl="1"/>
            <a:r>
              <a:rPr lang="en-US" dirty="0"/>
              <a:t>He’s not redirected to </a:t>
            </a:r>
            <a:r>
              <a:rPr lang="en-US" dirty="0" smtClean="0"/>
              <a:t>the desktop version</a:t>
            </a:r>
            <a:endParaRPr lang="en-US" dirty="0"/>
          </a:p>
          <a:p>
            <a:endParaRPr lang="en-US" dirty="0"/>
          </a:p>
          <a:p>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Mobile Website URL - Case study</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78538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How a user go to the Voyages SNCF website ?</a:t>
            </a:r>
            <a:endParaRPr lang="en-US" dirty="0"/>
          </a:p>
          <a:p>
            <a:pPr lvl="1"/>
            <a:r>
              <a:rPr lang="en-US" dirty="0" smtClean="0"/>
              <a:t>With Search Engines !</a:t>
            </a:r>
          </a:p>
          <a:p>
            <a:endParaRPr lang="en-US" dirty="0"/>
          </a:p>
          <a:p>
            <a:r>
              <a:rPr lang="en-US" dirty="0" smtClean="0"/>
              <a:t>If you Google </a:t>
            </a:r>
            <a:r>
              <a:rPr lang="en-US" i="1" dirty="0" smtClean="0"/>
              <a:t>“Voyages SNCF”</a:t>
            </a:r>
            <a:endParaRPr lang="en-US" dirty="0" smtClean="0"/>
          </a:p>
          <a:p>
            <a:pPr lvl="1"/>
            <a:r>
              <a:rPr lang="en-US" dirty="0"/>
              <a:t>Y</a:t>
            </a:r>
            <a:r>
              <a:rPr lang="en-US" dirty="0" smtClean="0"/>
              <a:t>ou can find the mobile website around page 3 !</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Mobile Website URL - Case study</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12946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introduction</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smtClean="0"/>
              <a:t>Web Mobile</a:t>
            </a:r>
            <a:endParaRPr lang="en-US" dirty="0"/>
          </a:p>
        </p:txBody>
      </p:sp>
      <p:pic>
        <p:nvPicPr>
          <p:cNvPr id="5" name="Picture 4"/>
          <p:cNvPicPr>
            <a:picLocks noChangeAspect="1"/>
          </p:cNvPicPr>
          <p:nvPr/>
        </p:nvPicPr>
        <p:blipFill>
          <a:blip r:embed="rId2"/>
          <a:stretch>
            <a:fillRect/>
          </a:stretch>
        </p:blipFill>
        <p:spPr>
          <a:xfrm>
            <a:off x="5868144" y="2353444"/>
            <a:ext cx="2763374" cy="2781796"/>
          </a:xfrm>
          <a:prstGeom prst="rect">
            <a:avLst/>
          </a:prstGeom>
        </p:spPr>
      </p:pic>
    </p:spTree>
    <p:extLst>
      <p:ext uri="{BB962C8B-B14F-4D97-AF65-F5344CB8AC3E}">
        <p14:creationId xmlns:p14="http://schemas.microsoft.com/office/powerpoint/2010/main" val="30378023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Mobile Website URL - Case study</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6" name="Picture 5" descr="Screen Shot 2012-10-03 at 4.55.2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00" y="913284"/>
            <a:ext cx="6362812" cy="4392488"/>
          </a:xfrm>
          <a:prstGeom prst="rect">
            <a:avLst/>
          </a:prstGeom>
          <a:ln w="3175" cmpd="sng">
            <a:solidFill>
              <a:schemeClr val="tx1"/>
            </a:solidFill>
          </a:ln>
        </p:spPr>
      </p:pic>
      <p:sp>
        <p:nvSpPr>
          <p:cNvPr id="7" name="TextBox 6"/>
          <p:cNvSpPr txBox="1"/>
          <p:nvPr/>
        </p:nvSpPr>
        <p:spPr>
          <a:xfrm>
            <a:off x="968213" y="1305262"/>
            <a:ext cx="941283" cy="400110"/>
          </a:xfrm>
          <a:prstGeom prst="rect">
            <a:avLst/>
          </a:prstGeom>
          <a:noFill/>
        </p:spPr>
        <p:txBody>
          <a:bodyPr wrap="none" rtlCol="0">
            <a:spAutoFit/>
          </a:bodyPr>
          <a:lstStyle/>
          <a:p>
            <a:r>
              <a:rPr lang="en-US" sz="2000" b="1" dirty="0" smtClean="0"/>
              <a:t>Query</a:t>
            </a:r>
            <a:endParaRPr lang="en-US" sz="2000" b="1" dirty="0"/>
          </a:p>
        </p:txBody>
      </p:sp>
      <p:sp>
        <p:nvSpPr>
          <p:cNvPr id="9" name="TextBox 8"/>
          <p:cNvSpPr txBox="1"/>
          <p:nvPr/>
        </p:nvSpPr>
        <p:spPr>
          <a:xfrm>
            <a:off x="448652" y="4657700"/>
            <a:ext cx="1980405" cy="400110"/>
          </a:xfrm>
          <a:prstGeom prst="rect">
            <a:avLst/>
          </a:prstGeom>
          <a:noFill/>
        </p:spPr>
        <p:txBody>
          <a:bodyPr wrap="none" rtlCol="0">
            <a:spAutoFit/>
          </a:bodyPr>
          <a:lstStyle/>
          <a:p>
            <a:r>
              <a:rPr lang="en-US" sz="2000" b="1" dirty="0" smtClean="0"/>
              <a:t>Mobile version</a:t>
            </a:r>
            <a:endParaRPr lang="en-US" sz="2000" b="1" dirty="0"/>
          </a:p>
        </p:txBody>
      </p:sp>
      <p:sp>
        <p:nvSpPr>
          <p:cNvPr id="10" name="TextBox 9"/>
          <p:cNvSpPr txBox="1"/>
          <p:nvPr/>
        </p:nvSpPr>
        <p:spPr>
          <a:xfrm>
            <a:off x="493724" y="2874651"/>
            <a:ext cx="1890261" cy="400110"/>
          </a:xfrm>
          <a:prstGeom prst="rect">
            <a:avLst/>
          </a:prstGeom>
          <a:noFill/>
        </p:spPr>
        <p:txBody>
          <a:bodyPr wrap="none" rtlCol="0">
            <a:spAutoFit/>
          </a:bodyPr>
          <a:lstStyle/>
          <a:p>
            <a:r>
              <a:rPr lang="en-US" sz="2000" b="1" dirty="0" smtClean="0"/>
              <a:t>SERP number</a:t>
            </a:r>
            <a:endParaRPr lang="en-US" sz="2000" b="1" dirty="0"/>
          </a:p>
        </p:txBody>
      </p:sp>
      <p:cxnSp>
        <p:nvCxnSpPr>
          <p:cNvPr id="12" name="Straight Arrow Connector 11"/>
          <p:cNvCxnSpPr>
            <a:stCxn id="7" idx="3"/>
          </p:cNvCxnSpPr>
          <p:nvPr/>
        </p:nvCxnSpPr>
        <p:spPr>
          <a:xfrm flipV="1">
            <a:off x="1909496" y="1201316"/>
            <a:ext cx="2014432" cy="3040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 idx="3"/>
          </p:cNvCxnSpPr>
          <p:nvPr/>
        </p:nvCxnSpPr>
        <p:spPr>
          <a:xfrm flipV="1">
            <a:off x="2383985" y="1705372"/>
            <a:ext cx="1539943" cy="13693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9" idx="3"/>
          </p:cNvCxnSpPr>
          <p:nvPr/>
        </p:nvCxnSpPr>
        <p:spPr>
          <a:xfrm>
            <a:off x="2429057" y="4857755"/>
            <a:ext cx="1422863" cy="159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3" name="Picture 2" descr="D:\Users\Renaud\Desktop\StageFinEtudesSupinfo\Icons-New\v3\Min\Overview_SubjectPresent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30527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SEO is difficult for mobile websites</a:t>
            </a:r>
          </a:p>
          <a:p>
            <a:endParaRPr lang="en-US" dirty="0" smtClean="0"/>
          </a:p>
          <a:p>
            <a:r>
              <a:rPr lang="en-US" dirty="0" smtClean="0"/>
              <a:t>For </a:t>
            </a:r>
            <a:r>
              <a:rPr lang="en-US" dirty="0"/>
              <a:t>Search Engines, the desktop and mobile </a:t>
            </a:r>
            <a:r>
              <a:rPr lang="en-US" dirty="0" smtClean="0"/>
              <a:t>versions </a:t>
            </a:r>
            <a:r>
              <a:rPr lang="en-US" dirty="0"/>
              <a:t>are </a:t>
            </a:r>
            <a:r>
              <a:rPr lang="en-US" dirty="0" smtClean="0"/>
              <a:t>competitors</a:t>
            </a:r>
          </a:p>
          <a:p>
            <a:pPr lvl="1"/>
            <a:r>
              <a:rPr lang="en-US" dirty="0" smtClean="0"/>
              <a:t>But you can now fix that with the following </a:t>
            </a:r>
            <a:r>
              <a:rPr lang="en-US" i="1" dirty="0" smtClean="0"/>
              <a:t>link </a:t>
            </a:r>
            <a:r>
              <a:rPr lang="en-US" dirty="0" smtClean="0"/>
              <a:t>element:</a:t>
            </a:r>
            <a:endParaRPr lang="en-US" i="1"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Mobile URL</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sp>
        <p:nvSpPr>
          <p:cNvPr id="6" name="Rectangle à coins arrondis 4"/>
          <p:cNvSpPr/>
          <p:nvPr/>
        </p:nvSpPr>
        <p:spPr>
          <a:xfrm>
            <a:off x="251520" y="4585692"/>
            <a:ext cx="8712968" cy="57606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smtClean="0">
                <a:solidFill>
                  <a:srgbClr val="0000FF"/>
                </a:solidFill>
                <a:latin typeface="Courier New" pitchFamily="-106" charset="0"/>
                <a:ea typeface="ＭＳ Ｐゴシック" pitchFamily="-106" charset="-128"/>
                <a:cs typeface="Courier New" pitchFamily="-106" charset="0"/>
              </a:rPr>
              <a:t>link</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FF0000"/>
                </a:solidFill>
                <a:latin typeface="Courier New" pitchFamily="-106" charset="0"/>
                <a:ea typeface="ＭＳ Ｐゴシック" pitchFamily="-106" charset="-128"/>
                <a:cs typeface="Courier New" pitchFamily="-106" charset="0"/>
              </a:rPr>
              <a:t>rel</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canonical</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FF0000"/>
                </a:solidFill>
                <a:latin typeface="Courier New" pitchFamily="-106" charset="0"/>
                <a:ea typeface="ＭＳ Ｐゴシック" pitchFamily="-106" charset="-128"/>
                <a:cs typeface="Courier New" pitchFamily="-106" charset="0"/>
              </a:rPr>
              <a:t>href</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http://</a:t>
            </a:r>
            <a:r>
              <a:rPr lang="en-GB" b="1" dirty="0" err="1">
                <a:solidFill>
                  <a:srgbClr val="00CE00"/>
                </a:solidFill>
                <a:latin typeface="Courier New" pitchFamily="-106" charset="0"/>
                <a:ea typeface="ＭＳ Ｐゴシック" pitchFamily="-106" charset="-128"/>
                <a:cs typeface="Courier New" pitchFamily="-106" charset="0"/>
              </a:rPr>
              <a:t>mywebsite.com</a:t>
            </a:r>
            <a:r>
              <a:rPr lang="en-GB" b="1" dirty="0" smtClean="0">
                <a:solidFill>
                  <a:srgbClr val="000000"/>
                </a:solidFill>
                <a:latin typeface="Courier New" pitchFamily="-106" charset="0"/>
                <a:ea typeface="ＭＳ Ｐゴシック" pitchFamily="-106" charset="-128"/>
                <a:cs typeface="Courier New" pitchFamily="-106" charset="0"/>
              </a:rPr>
              <a:t>" /&gt;</a:t>
            </a:r>
          </a:p>
        </p:txBody>
      </p:sp>
      <p:pic>
        <p:nvPicPr>
          <p:cNvPr id="7"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40052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a:t>
            </a:r>
            <a:r>
              <a:rPr lang="en-US" i="1" dirty="0" smtClean="0"/>
              <a:t> Mobile </a:t>
            </a:r>
            <a:r>
              <a:rPr lang="en-US" i="1" dirty="0"/>
              <a:t>Web Best Practices </a:t>
            </a:r>
            <a:r>
              <a:rPr lang="en-US" i="1" dirty="0" smtClean="0"/>
              <a:t>1.0 </a:t>
            </a:r>
            <a:r>
              <a:rPr lang="en-US" dirty="0" smtClean="0"/>
              <a:t>advises to follow the One Web principle :</a:t>
            </a:r>
            <a:endParaRPr lang="en-US" dirty="0"/>
          </a:p>
          <a:p>
            <a:endParaRPr lang="en-US" dirty="0" smtClean="0"/>
          </a:p>
          <a:p>
            <a:pPr marL="0" indent="0" algn="r">
              <a:buNone/>
            </a:pPr>
            <a:r>
              <a:rPr lang="en-US" i="1" dirty="0"/>
              <a:t>Ensure that content provided by accessing a URI yields a thematically coherent experience when accessed from different devices</a:t>
            </a:r>
            <a:r>
              <a:rPr lang="en-US" i="1" dirty="0" smtClean="0"/>
              <a:t>.</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Mobile URL</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2721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075240" cy="4230687"/>
          </a:xfrm>
        </p:spPr>
        <p:txBody>
          <a:bodyPr/>
          <a:lstStyle/>
          <a:p>
            <a:r>
              <a:rPr lang="en-US" dirty="0" smtClean="0"/>
              <a:t>The viewport is the phone’s browser area</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Meta viewport</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7" name="Picture 6" descr="Screen Shot 2012-10-04 at 5.14.55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2876" y="1599817"/>
            <a:ext cx="2411652" cy="3921979"/>
          </a:xfrm>
          <a:prstGeom prst="rect">
            <a:avLst/>
          </a:prstGeom>
        </p:spPr>
      </p:pic>
      <p:sp>
        <p:nvSpPr>
          <p:cNvPr id="9" name="Espace réservé du contenu 2"/>
          <p:cNvSpPr txBox="1">
            <a:spLocks/>
          </p:cNvSpPr>
          <p:nvPr/>
        </p:nvSpPr>
        <p:spPr bwMode="auto">
          <a:xfrm>
            <a:off x="457200" y="2083197"/>
            <a:ext cx="6563072" cy="307855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Recent mobile browsers can render full pages inside it by scaling them</a:t>
            </a:r>
          </a:p>
          <a:p>
            <a:pPr lvl="1"/>
            <a:endParaRPr lang="en-US" dirty="0" smtClean="0"/>
          </a:p>
          <a:p>
            <a:pPr lvl="1"/>
            <a:r>
              <a:rPr lang="en-US" dirty="0" smtClean="0"/>
              <a:t>Users can then zoom-in on areas of interest and pan around on the page</a:t>
            </a:r>
          </a:p>
        </p:txBody>
      </p:sp>
      <p:pic>
        <p:nvPicPr>
          <p:cNvPr id="10" name="Picture 2" descr="D:\Users\Renaud\Desktop\StageFinEtudesSupinfo\Icons-New\v3\Min\Overview_SubjectPresent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38092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85292"/>
            <a:ext cx="8435975" cy="4230687"/>
          </a:xfrm>
        </p:spPr>
        <p:txBody>
          <a:bodyPr/>
          <a:lstStyle/>
          <a:p>
            <a:r>
              <a:rPr lang="en-US" dirty="0" smtClean="0"/>
              <a:t>For a lot of sites, this </a:t>
            </a:r>
            <a:r>
              <a:rPr lang="en-US" dirty="0"/>
              <a:t>way </a:t>
            </a:r>
            <a:r>
              <a:rPr lang="en-US" dirty="0" smtClean="0"/>
              <a:t>of </a:t>
            </a:r>
            <a:r>
              <a:rPr lang="en-US" dirty="0"/>
              <a:t>page handling and interaction is </a:t>
            </a:r>
            <a:r>
              <a:rPr lang="en-US" dirty="0" smtClean="0"/>
              <a:t>sufficient</a:t>
            </a:r>
          </a:p>
          <a:p>
            <a:endParaRPr lang="en-US" dirty="0" smtClean="0"/>
          </a:p>
          <a:p>
            <a:r>
              <a:rPr lang="en-US" dirty="0" smtClean="0"/>
              <a:t>But it can be useful to control the size and scaling of the page</a:t>
            </a:r>
          </a:p>
          <a:p>
            <a:pPr lvl="1"/>
            <a:r>
              <a:rPr lang="en-US" dirty="0" smtClean="0"/>
              <a:t>For </a:t>
            </a:r>
            <a:r>
              <a:rPr lang="en-US" dirty="0"/>
              <a:t>mobile-optimized web </a:t>
            </a:r>
            <a:r>
              <a:rPr lang="en-US" dirty="0" smtClean="0"/>
              <a:t>app</a:t>
            </a:r>
            <a:endParaRPr lang="en-US" dirty="0"/>
          </a:p>
          <a:p>
            <a:r>
              <a:rPr lang="en-US" dirty="0" smtClean="0"/>
              <a:t>The viewport meta tag was made for that !</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Meta viewport</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52007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The viewport meta tag override the default viewport</a:t>
            </a:r>
          </a:p>
          <a:p>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Meta viewport</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sp>
        <p:nvSpPr>
          <p:cNvPr id="6" name="Rectangle à coins arrondis 4"/>
          <p:cNvSpPr/>
          <p:nvPr/>
        </p:nvSpPr>
        <p:spPr>
          <a:xfrm>
            <a:off x="251520" y="3361556"/>
            <a:ext cx="8712968" cy="72008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smtClean="0">
                <a:solidFill>
                  <a:srgbClr val="0000FF"/>
                </a:solidFill>
                <a:latin typeface="Courier New" pitchFamily="-106" charset="0"/>
                <a:ea typeface="ＭＳ Ｐゴシック" pitchFamily="-106" charset="-128"/>
                <a:cs typeface="Courier New" pitchFamily="-106" charset="0"/>
              </a:rPr>
              <a:t>meta </a:t>
            </a:r>
            <a:r>
              <a:rPr lang="en-GB" b="1" dirty="0" smtClean="0">
                <a:solidFill>
                  <a:srgbClr val="FF0000"/>
                </a:solidFill>
                <a:latin typeface="Courier New" pitchFamily="-106" charset="0"/>
                <a:ea typeface="ＭＳ Ｐゴシック" pitchFamily="-106" charset="-128"/>
                <a:cs typeface="Courier New" pitchFamily="-106" charset="0"/>
              </a:rPr>
              <a:t>name</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viewport</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smtClean="0">
                <a:solidFill>
                  <a:srgbClr val="FF0000"/>
                </a:solidFill>
                <a:latin typeface="Courier New" pitchFamily="-106" charset="0"/>
                <a:ea typeface="ＭＳ Ｐゴシック" pitchFamily="-106" charset="-128"/>
                <a:cs typeface="Courier New" pitchFamily="-106" charset="0"/>
              </a:rPr>
              <a:t>content</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width=320, initial-scale=0.5</a:t>
            </a:r>
            <a:r>
              <a:rPr lang="en-GB" b="1" dirty="0" smtClean="0">
                <a:solidFill>
                  <a:srgbClr val="000000"/>
                </a:solidFill>
                <a:latin typeface="Courier New" pitchFamily="-106" charset="0"/>
                <a:ea typeface="ＭＳ Ｐゴシック" pitchFamily="-106" charset="-128"/>
                <a:cs typeface="Courier New" pitchFamily="-106" charset="0"/>
              </a:rPr>
              <a:t>"&gt;</a:t>
            </a:r>
          </a:p>
        </p:txBody>
      </p:sp>
      <p:pic>
        <p:nvPicPr>
          <p:cNvPr id="7"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04388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You can define specific viewport width</a:t>
            </a:r>
          </a:p>
          <a:p>
            <a:pPr lvl="1"/>
            <a:r>
              <a:rPr lang="en-US" dirty="0" smtClean="0"/>
              <a:t>Browser’s canvas will have the specified width</a:t>
            </a:r>
          </a:p>
          <a:p>
            <a:pPr lvl="1"/>
            <a:r>
              <a:rPr lang="en-US" dirty="0" smtClean="0"/>
              <a:t>The result will be fit as neatly as possible</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Meta viewport - Specific width</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sp>
        <p:nvSpPr>
          <p:cNvPr id="7" name="Rectangle à coins arrondis 4"/>
          <p:cNvSpPr/>
          <p:nvPr/>
        </p:nvSpPr>
        <p:spPr>
          <a:xfrm>
            <a:off x="251520" y="3793604"/>
            <a:ext cx="8712968" cy="57606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smtClean="0">
                <a:solidFill>
                  <a:srgbClr val="0000FF"/>
                </a:solidFill>
                <a:latin typeface="Courier New" pitchFamily="-106" charset="0"/>
                <a:ea typeface="ＭＳ Ｐゴシック" pitchFamily="-106" charset="-128"/>
                <a:cs typeface="Courier New" pitchFamily="-106" charset="0"/>
              </a:rPr>
              <a:t>meta </a:t>
            </a:r>
            <a:r>
              <a:rPr lang="en-GB" b="1" dirty="0" smtClean="0">
                <a:solidFill>
                  <a:srgbClr val="FF0000"/>
                </a:solidFill>
                <a:latin typeface="Courier New" pitchFamily="-106" charset="0"/>
                <a:ea typeface="ＭＳ Ｐゴシック" pitchFamily="-106" charset="-128"/>
                <a:cs typeface="Courier New" pitchFamily="-106" charset="0"/>
              </a:rPr>
              <a:t>name</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viewport</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smtClean="0">
                <a:solidFill>
                  <a:srgbClr val="FF0000"/>
                </a:solidFill>
                <a:latin typeface="Courier New" pitchFamily="-106" charset="0"/>
                <a:ea typeface="ＭＳ Ｐゴシック" pitchFamily="-106" charset="-128"/>
                <a:cs typeface="Courier New" pitchFamily="-106" charset="0"/>
              </a:rPr>
              <a:t>content</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width=320</a:t>
            </a:r>
            <a:r>
              <a:rPr lang="en-GB" b="1" dirty="0" smtClean="0">
                <a:solidFill>
                  <a:srgbClr val="000000"/>
                </a:solidFill>
                <a:latin typeface="Courier New" pitchFamily="-106" charset="0"/>
                <a:ea typeface="ＭＳ Ｐゴシック" pitchFamily="-106" charset="-128"/>
                <a:cs typeface="Courier New" pitchFamily="-106" charset="0"/>
              </a:rPr>
              <a:t>"&gt;</a:t>
            </a:r>
          </a:p>
        </p:txBody>
      </p:sp>
      <p:pic>
        <p:nvPicPr>
          <p:cNvPr id="9"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47487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a:t>Example with a 320px viewport width:</a:t>
            </a:r>
          </a:p>
          <a:p>
            <a:pPr lvl="1"/>
            <a:endParaRPr lang="en-US" dirty="0" smtClean="0"/>
          </a:p>
          <a:p>
            <a:pPr lvl="1"/>
            <a:r>
              <a:rPr lang="en-US" dirty="0" smtClean="0"/>
              <a:t>If </a:t>
            </a:r>
            <a:r>
              <a:rPr lang="en-US" dirty="0"/>
              <a:t>the screen area is 360px wide </a:t>
            </a:r>
          </a:p>
          <a:p>
            <a:pPr lvl="2"/>
            <a:r>
              <a:rPr lang="en-US" dirty="0"/>
              <a:t>The content will be scaled up by a factor of 1.125</a:t>
            </a:r>
          </a:p>
          <a:p>
            <a:pPr lvl="1"/>
            <a:endParaRPr lang="en-US" dirty="0" smtClean="0"/>
          </a:p>
          <a:p>
            <a:pPr lvl="1"/>
            <a:r>
              <a:rPr lang="en-US" dirty="0" smtClean="0"/>
              <a:t>If </a:t>
            </a:r>
            <a:r>
              <a:rPr lang="en-US" dirty="0"/>
              <a:t>the screen area is 240px wide</a:t>
            </a:r>
          </a:p>
          <a:p>
            <a:pPr lvl="2"/>
            <a:r>
              <a:rPr lang="en-US" dirty="0"/>
              <a:t>The content will be smaller by a factor of 0.75</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Meta viewport - Specific width</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52824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Meta viewport - Specific width</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6" name="Picture 5" descr="Screen Shot 2012-10-04 at 6.01.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92" y="1057300"/>
            <a:ext cx="2554104" cy="4153644"/>
          </a:xfrm>
          <a:prstGeom prst="rect">
            <a:avLst/>
          </a:prstGeom>
        </p:spPr>
      </p:pic>
      <p:pic>
        <p:nvPicPr>
          <p:cNvPr id="7" name="Picture 6" descr="Screen Shot 2012-10-04 at 6.01.0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9992" y="1705372"/>
            <a:ext cx="4139952" cy="2926049"/>
          </a:xfrm>
          <a:prstGeom prst="rect">
            <a:avLst/>
          </a:prstGeom>
        </p:spPr>
      </p:pic>
      <p:pic>
        <p:nvPicPr>
          <p:cNvPr id="9" name="Picture 2" descr="D:\Users\Renaud\Desktop\StageFinEtudesSupinfo\Icons-New\v3\Min\Overview_SubjectPresenta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23541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Meta viewport - Specific width</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2" name="Picture 1" descr="Screen Shot 2012-10-04 at 6.00.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340" y="1057300"/>
            <a:ext cx="2537556" cy="4126732"/>
          </a:xfrm>
          <a:prstGeom prst="rect">
            <a:avLst/>
          </a:prstGeom>
        </p:spPr>
      </p:pic>
      <p:pic>
        <p:nvPicPr>
          <p:cNvPr id="3" name="Picture 2" descr="Screen Shot 2012-10-04 at 6.00.3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9992" y="1705371"/>
            <a:ext cx="4104456" cy="2900961"/>
          </a:xfrm>
          <a:prstGeom prst="rect">
            <a:avLst/>
          </a:prstGeom>
        </p:spPr>
      </p:pic>
      <p:pic>
        <p:nvPicPr>
          <p:cNvPr id="7" name="Picture 2" descr="D:\Users\Renaud\Desktop\StageFinEtudesSupinfo\Icons-New\v3\Min\Overview_SubjectPresenta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52568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Evolution of Mobile Phones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Introduction</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11" name="Picture 10"/>
          <p:cNvPicPr>
            <a:picLocks noChangeAspect="1"/>
          </p:cNvPicPr>
          <p:nvPr/>
        </p:nvPicPr>
        <p:blipFill>
          <a:blip r:embed="rId3"/>
          <a:stretch>
            <a:fillRect/>
          </a:stretch>
        </p:blipFill>
        <p:spPr>
          <a:xfrm>
            <a:off x="1619672" y="885920"/>
            <a:ext cx="5839296" cy="4321079"/>
          </a:xfrm>
          <a:prstGeom prst="rect">
            <a:avLst/>
          </a:prstGeom>
        </p:spPr>
      </p:pic>
      <p:pic>
        <p:nvPicPr>
          <p:cNvPr id="6" name="Picture 2" descr="D:\Users\Renaud\Desktop\StageFinEtudesSupinfo\Icons-New\v3\Min\Overview_SubjectPresent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0823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recommended practice is to set the viewport width to be equal to the screen width</a:t>
            </a:r>
          </a:p>
          <a:p>
            <a:endParaRPr lang="en-US" dirty="0"/>
          </a:p>
          <a:p>
            <a:endParaRPr lang="en-US" dirty="0" smtClean="0"/>
          </a:p>
          <a:p>
            <a:pPr lvl="1"/>
            <a:r>
              <a:rPr lang="en-US" dirty="0" smtClean="0"/>
              <a:t>No </a:t>
            </a:r>
            <a:r>
              <a:rPr lang="en-US" dirty="0"/>
              <a:t>scaling will </a:t>
            </a:r>
            <a:r>
              <a:rPr lang="en-US" dirty="0" smtClean="0"/>
              <a:t>occur</a:t>
            </a:r>
          </a:p>
          <a:p>
            <a:pPr lvl="1"/>
            <a:r>
              <a:rPr lang="en-US" dirty="0" smtClean="0"/>
              <a:t>The same rendering than inside a desktop browser window of the same width</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Meta viewport - Specific width</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sp>
        <p:nvSpPr>
          <p:cNvPr id="7" name="Rectangle à coins arrondis 4"/>
          <p:cNvSpPr/>
          <p:nvPr/>
        </p:nvSpPr>
        <p:spPr>
          <a:xfrm>
            <a:off x="251520" y="2497460"/>
            <a:ext cx="8712968" cy="57606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smtClean="0">
                <a:solidFill>
                  <a:srgbClr val="0000FF"/>
                </a:solidFill>
                <a:latin typeface="Courier New" pitchFamily="-106" charset="0"/>
                <a:ea typeface="ＭＳ Ｐゴシック" pitchFamily="-106" charset="-128"/>
                <a:cs typeface="Courier New" pitchFamily="-106" charset="0"/>
              </a:rPr>
              <a:t>meta </a:t>
            </a:r>
            <a:r>
              <a:rPr lang="en-GB" b="1" dirty="0" smtClean="0">
                <a:solidFill>
                  <a:srgbClr val="FF0000"/>
                </a:solidFill>
                <a:latin typeface="Courier New" pitchFamily="-106" charset="0"/>
                <a:ea typeface="ＭＳ Ｐゴシック" pitchFamily="-106" charset="-128"/>
                <a:cs typeface="Courier New" pitchFamily="-106" charset="0"/>
              </a:rPr>
              <a:t>name</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viewport</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smtClean="0">
                <a:solidFill>
                  <a:srgbClr val="FF0000"/>
                </a:solidFill>
                <a:latin typeface="Courier New" pitchFamily="-106" charset="0"/>
                <a:ea typeface="ＭＳ Ｐゴシック" pitchFamily="-106" charset="-128"/>
                <a:cs typeface="Courier New" pitchFamily="-106" charset="0"/>
              </a:rPr>
              <a:t>content</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width=device-width</a:t>
            </a:r>
            <a:r>
              <a:rPr lang="en-GB" b="1" dirty="0" smtClean="0">
                <a:solidFill>
                  <a:srgbClr val="000000"/>
                </a:solidFill>
                <a:latin typeface="Courier New" pitchFamily="-106" charset="0"/>
                <a:ea typeface="ＭＳ Ｐゴシック" pitchFamily="-106" charset="-128"/>
                <a:cs typeface="Courier New" pitchFamily="-106" charset="0"/>
              </a:rPr>
              <a:t>"&gt;</a:t>
            </a:r>
          </a:p>
        </p:txBody>
      </p:sp>
      <p:pic>
        <p:nvPicPr>
          <p:cNvPr id="9"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02743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Some </a:t>
            </a:r>
            <a:r>
              <a:rPr lang="en-US" dirty="0"/>
              <a:t>other viewport </a:t>
            </a:r>
            <a:r>
              <a:rPr lang="en-US" dirty="0" smtClean="0"/>
              <a:t>properties exist :</a:t>
            </a:r>
          </a:p>
          <a:p>
            <a:pPr lvl="1"/>
            <a:r>
              <a:rPr lang="en-US" dirty="0" smtClean="0"/>
              <a:t>height</a:t>
            </a:r>
          </a:p>
          <a:p>
            <a:pPr lvl="1"/>
            <a:r>
              <a:rPr lang="en-US" dirty="0"/>
              <a:t>i</a:t>
            </a:r>
            <a:r>
              <a:rPr lang="en-US" dirty="0" smtClean="0"/>
              <a:t>nitial-scale</a:t>
            </a:r>
          </a:p>
          <a:p>
            <a:pPr lvl="1"/>
            <a:r>
              <a:rPr lang="en-US" dirty="0"/>
              <a:t>maximum-</a:t>
            </a:r>
            <a:r>
              <a:rPr lang="en-US" dirty="0" smtClean="0"/>
              <a:t>scale</a:t>
            </a:r>
          </a:p>
          <a:p>
            <a:pPr lvl="1"/>
            <a:r>
              <a:rPr lang="en-US" dirty="0" smtClean="0"/>
              <a:t>minimum-scale</a:t>
            </a:r>
          </a:p>
          <a:p>
            <a:pPr lvl="1"/>
            <a:r>
              <a:rPr lang="en-US" dirty="0" smtClean="0"/>
              <a:t>user-scalable</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Other viewport properties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04413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Examples :</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Other viewport properties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sp>
        <p:nvSpPr>
          <p:cNvPr id="6" name="Rectangle à coins arrondis 4"/>
          <p:cNvSpPr/>
          <p:nvPr/>
        </p:nvSpPr>
        <p:spPr>
          <a:xfrm>
            <a:off x="72008" y="1921396"/>
            <a:ext cx="9036496" cy="57606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smtClean="0">
                <a:solidFill>
                  <a:srgbClr val="0000FF"/>
                </a:solidFill>
                <a:latin typeface="Courier New" pitchFamily="-106" charset="0"/>
                <a:ea typeface="ＭＳ Ｐゴシック" pitchFamily="-106" charset="-128"/>
                <a:cs typeface="Courier New" pitchFamily="-106" charset="0"/>
              </a:rPr>
              <a:t>meta </a:t>
            </a:r>
            <a:r>
              <a:rPr lang="en-GB" b="1" dirty="0" smtClean="0">
                <a:solidFill>
                  <a:srgbClr val="FF0000"/>
                </a:solidFill>
                <a:latin typeface="Courier New" pitchFamily="-106" charset="0"/>
                <a:ea typeface="ＭＳ Ｐゴシック" pitchFamily="-106" charset="-128"/>
                <a:cs typeface="Courier New" pitchFamily="-106" charset="0"/>
              </a:rPr>
              <a:t>name</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viewport</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smtClean="0">
                <a:solidFill>
                  <a:srgbClr val="FF0000"/>
                </a:solidFill>
                <a:latin typeface="Courier New" pitchFamily="-106" charset="0"/>
                <a:ea typeface="ＭＳ Ｐゴシック" pitchFamily="-106" charset="-128"/>
                <a:cs typeface="Courier New" pitchFamily="-106" charset="0"/>
              </a:rPr>
              <a:t>content</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width=320, height=device-height</a:t>
            </a:r>
            <a:r>
              <a:rPr lang="en-GB" b="1" dirty="0" smtClean="0">
                <a:solidFill>
                  <a:srgbClr val="000000"/>
                </a:solidFill>
                <a:latin typeface="Courier New" pitchFamily="-106" charset="0"/>
                <a:ea typeface="ＭＳ Ｐゴシック" pitchFamily="-106" charset="-128"/>
                <a:cs typeface="Courier New" pitchFamily="-106" charset="0"/>
              </a:rPr>
              <a:t>"&gt;</a:t>
            </a:r>
          </a:p>
        </p:txBody>
      </p:sp>
      <p:sp>
        <p:nvSpPr>
          <p:cNvPr id="7" name="Rectangle à coins arrondis 4"/>
          <p:cNvSpPr/>
          <p:nvPr/>
        </p:nvSpPr>
        <p:spPr>
          <a:xfrm>
            <a:off x="72008" y="2785492"/>
            <a:ext cx="9036496" cy="57606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smtClean="0">
                <a:solidFill>
                  <a:srgbClr val="0000FF"/>
                </a:solidFill>
                <a:latin typeface="Courier New" pitchFamily="-106" charset="0"/>
                <a:ea typeface="ＭＳ Ｐゴシック" pitchFamily="-106" charset="-128"/>
                <a:cs typeface="Courier New" pitchFamily="-106" charset="0"/>
              </a:rPr>
              <a:t>meta </a:t>
            </a:r>
            <a:r>
              <a:rPr lang="en-GB" b="1" dirty="0" smtClean="0">
                <a:solidFill>
                  <a:srgbClr val="FF0000"/>
                </a:solidFill>
                <a:latin typeface="Courier New" pitchFamily="-106" charset="0"/>
                <a:ea typeface="ＭＳ Ｐゴシック" pitchFamily="-106" charset="-128"/>
                <a:cs typeface="Courier New" pitchFamily="-106" charset="0"/>
              </a:rPr>
              <a:t>name</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viewport</a:t>
            </a:r>
            <a:r>
              <a:rPr lang="en-GB" b="1" dirty="0" smtClean="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rgbClr val="FF0000"/>
                </a:solidFill>
                <a:latin typeface="Courier New" pitchFamily="-106" charset="0"/>
                <a:ea typeface="ＭＳ Ｐゴシック" pitchFamily="-106" charset="-128"/>
                <a:cs typeface="Courier New" pitchFamily="-106" charset="0"/>
              </a:rPr>
              <a:t>	content</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width=320, maximum-</a:t>
            </a:r>
            <a:r>
              <a:rPr lang="en-GB" b="1" dirty="0">
                <a:solidFill>
                  <a:srgbClr val="00CE00"/>
                </a:solidFill>
                <a:latin typeface="Courier New" pitchFamily="-106" charset="0"/>
                <a:ea typeface="ＭＳ Ｐゴシック" pitchFamily="-106" charset="-128"/>
                <a:cs typeface="Courier New" pitchFamily="-106" charset="0"/>
              </a:rPr>
              <a:t>scale=2, minimum-scale=0.5</a:t>
            </a:r>
            <a:r>
              <a:rPr lang="en-GB" b="1" dirty="0" smtClean="0">
                <a:solidFill>
                  <a:srgbClr val="000000"/>
                </a:solidFill>
                <a:latin typeface="Courier New" pitchFamily="-106" charset="0"/>
                <a:ea typeface="ＭＳ Ｐゴシック" pitchFamily="-106" charset="-128"/>
                <a:cs typeface="Courier New" pitchFamily="-106" charset="0"/>
              </a:rPr>
              <a:t>"&gt;</a:t>
            </a:r>
          </a:p>
        </p:txBody>
      </p:sp>
      <p:sp>
        <p:nvSpPr>
          <p:cNvPr id="9" name="Rectangle à coins arrondis 4"/>
          <p:cNvSpPr/>
          <p:nvPr/>
        </p:nvSpPr>
        <p:spPr>
          <a:xfrm>
            <a:off x="72008" y="3649588"/>
            <a:ext cx="9036496" cy="57606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smtClean="0">
                <a:solidFill>
                  <a:srgbClr val="0000FF"/>
                </a:solidFill>
                <a:latin typeface="Courier New" pitchFamily="-106" charset="0"/>
                <a:ea typeface="ＭＳ Ｐゴシック" pitchFamily="-106" charset="-128"/>
                <a:cs typeface="Courier New" pitchFamily="-106" charset="0"/>
              </a:rPr>
              <a:t>meta </a:t>
            </a:r>
            <a:r>
              <a:rPr lang="en-GB" b="1" dirty="0" smtClean="0">
                <a:solidFill>
                  <a:srgbClr val="FF0000"/>
                </a:solidFill>
                <a:latin typeface="Courier New" pitchFamily="-106" charset="0"/>
                <a:ea typeface="ＭＳ Ｐゴシック" pitchFamily="-106" charset="-128"/>
                <a:cs typeface="Courier New" pitchFamily="-106" charset="0"/>
              </a:rPr>
              <a:t>name</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viewport</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smtClean="0">
                <a:solidFill>
                  <a:srgbClr val="FF0000"/>
                </a:solidFill>
                <a:latin typeface="Courier New" pitchFamily="-106" charset="0"/>
                <a:ea typeface="ＭＳ Ｐゴシック" pitchFamily="-106" charset="-128"/>
                <a:cs typeface="Courier New" pitchFamily="-106" charset="0"/>
              </a:rPr>
              <a:t>content</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width=320, initial-scale=2</a:t>
            </a:r>
            <a:r>
              <a:rPr lang="en-GB" b="1" dirty="0" smtClean="0">
                <a:solidFill>
                  <a:srgbClr val="000000"/>
                </a:solidFill>
                <a:latin typeface="Courier New" pitchFamily="-106" charset="0"/>
                <a:ea typeface="ＭＳ Ｐゴシック" pitchFamily="-106" charset="-128"/>
                <a:cs typeface="Courier New" pitchFamily="-106" charset="0"/>
              </a:rPr>
              <a:t>"&gt;</a:t>
            </a:r>
          </a:p>
        </p:txBody>
      </p:sp>
      <p:sp>
        <p:nvSpPr>
          <p:cNvPr id="10" name="Rectangle à coins arrondis 4"/>
          <p:cNvSpPr/>
          <p:nvPr/>
        </p:nvSpPr>
        <p:spPr>
          <a:xfrm>
            <a:off x="72008" y="4513684"/>
            <a:ext cx="9036496" cy="57606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smtClean="0">
                <a:solidFill>
                  <a:srgbClr val="0000FF"/>
                </a:solidFill>
                <a:latin typeface="Courier New" pitchFamily="-106" charset="0"/>
                <a:ea typeface="ＭＳ Ｐゴシック" pitchFamily="-106" charset="-128"/>
                <a:cs typeface="Courier New" pitchFamily="-106" charset="0"/>
              </a:rPr>
              <a:t>meta </a:t>
            </a:r>
            <a:r>
              <a:rPr lang="en-GB" b="1" dirty="0" smtClean="0">
                <a:solidFill>
                  <a:srgbClr val="FF0000"/>
                </a:solidFill>
                <a:latin typeface="Courier New" pitchFamily="-106" charset="0"/>
                <a:ea typeface="ＭＳ Ｐゴシック" pitchFamily="-106" charset="-128"/>
                <a:cs typeface="Courier New" pitchFamily="-106" charset="0"/>
              </a:rPr>
              <a:t>name</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viewport</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smtClean="0">
                <a:solidFill>
                  <a:srgbClr val="FF0000"/>
                </a:solidFill>
                <a:latin typeface="Courier New" pitchFamily="-106" charset="0"/>
                <a:ea typeface="ＭＳ Ｐゴシック" pitchFamily="-106" charset="-128"/>
                <a:cs typeface="Courier New" pitchFamily="-106" charset="0"/>
              </a:rPr>
              <a:t>content</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width=320, user-scalable=no</a:t>
            </a:r>
            <a:r>
              <a:rPr lang="en-GB" b="1" dirty="0" smtClean="0">
                <a:solidFill>
                  <a:srgbClr val="000000"/>
                </a:solidFill>
                <a:latin typeface="Courier New" pitchFamily="-106" charset="0"/>
                <a:ea typeface="ＭＳ Ｐゴシック" pitchFamily="-106" charset="-128"/>
                <a:cs typeface="Courier New" pitchFamily="-106" charset="0"/>
              </a:rPr>
              <a:t>"&gt;</a:t>
            </a:r>
          </a:p>
        </p:txBody>
      </p:sp>
      <p:pic>
        <p:nvPicPr>
          <p:cNvPr id="11"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59528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75085"/>
            <a:ext cx="8435975" cy="4230687"/>
          </a:xfrm>
        </p:spPr>
        <p:txBody>
          <a:bodyPr/>
          <a:lstStyle/>
          <a:p>
            <a:r>
              <a:rPr lang="en-US" dirty="0" smtClean="0"/>
              <a:t>We saw that we can use CSS3 media queries to define style rules in function of screen sizes</a:t>
            </a:r>
          </a:p>
          <a:p>
            <a:endParaRPr lang="en-US" sz="2000" dirty="0"/>
          </a:p>
          <a:p>
            <a:r>
              <a:rPr lang="en-US" dirty="0" smtClean="0"/>
              <a:t>Some mobile browsers don’t use the device-width as default viewport width</a:t>
            </a:r>
          </a:p>
          <a:p>
            <a:pPr lvl="1"/>
            <a:r>
              <a:rPr lang="en-US" dirty="0" smtClean="0"/>
              <a:t>Because of that, some rules may not work !</a:t>
            </a:r>
          </a:p>
          <a:p>
            <a:pPr lvl="1"/>
            <a:endParaRPr lang="en-US" sz="2000" dirty="0"/>
          </a:p>
          <a:p>
            <a:pPr marL="0" indent="0" algn="ctr">
              <a:buNone/>
            </a:pPr>
            <a:r>
              <a:rPr lang="en-US" b="1" dirty="0" smtClean="0"/>
              <a:t>So, don’t forget the meta viewport</a:t>
            </a:r>
            <a:endParaRPr lang="en-US" b="1"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And CSS3 ?</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83337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Always think to three things when you develop a mobile website :</a:t>
            </a:r>
          </a:p>
          <a:p>
            <a:endParaRPr lang="en-US" dirty="0"/>
          </a:p>
          <a:p>
            <a:pPr marL="0" indent="0" algn="ctr">
              <a:buNone/>
            </a:pPr>
            <a:r>
              <a:rPr lang="en-US" b="1" dirty="0" smtClean="0"/>
              <a:t>Standards - Usability - Speed</a:t>
            </a:r>
            <a:endParaRPr lang="en-US" b="1"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The three most important things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69581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For the markup language :</a:t>
            </a:r>
          </a:p>
          <a:p>
            <a:pPr lvl="1"/>
            <a:r>
              <a:rPr lang="en-US" dirty="0" smtClean="0"/>
              <a:t>Use XHTML 1.1 (Basic or not) or HTML 5</a:t>
            </a:r>
          </a:p>
          <a:p>
            <a:pPr lvl="1"/>
            <a:r>
              <a:rPr lang="en-US" dirty="0" smtClean="0"/>
              <a:t>Remember of the W3C Markup Validation Service</a:t>
            </a:r>
          </a:p>
          <a:p>
            <a:endParaRPr lang="en-US" dirty="0" smtClean="0"/>
          </a:p>
          <a:p>
            <a:r>
              <a:rPr lang="en-US" dirty="0" smtClean="0"/>
              <a:t>For CSS :</a:t>
            </a:r>
          </a:p>
          <a:p>
            <a:pPr lvl="1"/>
            <a:r>
              <a:rPr lang="en-US" dirty="0" smtClean="0"/>
              <a:t>W3C CSS Validation Service</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Standards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88425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a:t>For JavaScript :</a:t>
            </a:r>
          </a:p>
          <a:p>
            <a:pPr lvl="1"/>
            <a:r>
              <a:rPr lang="en-US" dirty="0"/>
              <a:t>Use strict </a:t>
            </a:r>
            <a:r>
              <a:rPr lang="en-US" dirty="0" smtClean="0"/>
              <a:t>mode</a:t>
            </a:r>
          </a:p>
          <a:p>
            <a:pPr lvl="2"/>
            <a:r>
              <a:rPr lang="en-US" dirty="0" smtClean="0"/>
              <a:t>Semicolons mandatory</a:t>
            </a:r>
          </a:p>
          <a:p>
            <a:pPr lvl="2"/>
            <a:r>
              <a:rPr lang="en-US" dirty="0" smtClean="0"/>
              <a:t>++ and -- forbidden</a:t>
            </a:r>
          </a:p>
          <a:p>
            <a:pPr lvl="2"/>
            <a:r>
              <a:rPr lang="en-US" dirty="0" smtClean="0"/>
              <a:t>…</a:t>
            </a:r>
          </a:p>
          <a:p>
            <a:pPr lvl="2"/>
            <a:endParaRPr lang="en-US" dirty="0"/>
          </a:p>
          <a:p>
            <a:pPr lvl="1"/>
            <a:r>
              <a:rPr lang="en-US" dirty="0"/>
              <a:t>You can use </a:t>
            </a:r>
            <a:r>
              <a:rPr lang="en-US" dirty="0" err="1"/>
              <a:t>JSLint</a:t>
            </a:r>
            <a:r>
              <a:rPr lang="en-US" dirty="0"/>
              <a:t> </a:t>
            </a:r>
            <a:r>
              <a:rPr lang="en-US" dirty="0" smtClean="0"/>
              <a:t>to check your </a:t>
            </a:r>
            <a:r>
              <a:rPr lang="en-US" dirty="0"/>
              <a:t>code </a:t>
            </a:r>
            <a:r>
              <a:rPr lang="en-US" dirty="0" smtClean="0"/>
              <a:t>quality</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Standards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88802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Standards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6" name="Picture 5" descr="Screen Shot 2012-10-05 at 10.53.4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102836"/>
            <a:ext cx="8280920" cy="4058919"/>
          </a:xfrm>
          <a:prstGeom prst="rect">
            <a:avLst/>
          </a:prstGeom>
          <a:ln>
            <a:solidFill>
              <a:schemeClr val="tx1"/>
            </a:solidFill>
          </a:ln>
        </p:spPr>
      </p:pic>
      <p:pic>
        <p:nvPicPr>
          <p:cNvPr id="7" name="Picture 2" descr="D:\Users\Renaud\Desktop\StageFinEtudesSupinfo\Icons-New\v3\Min\Overview_SubjectPresent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68714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marL="0" indent="0" algn="ctr">
              <a:buNone/>
            </a:pPr>
            <a:r>
              <a:rPr lang="en-US" b="1" dirty="0" smtClean="0"/>
              <a:t>Mobile Website != Computer Website</a:t>
            </a:r>
          </a:p>
          <a:p>
            <a:endParaRPr lang="en-US" sz="2000" dirty="0"/>
          </a:p>
          <a:p>
            <a:r>
              <a:rPr lang="en-US" dirty="0" smtClean="0"/>
              <a:t>Computer :</a:t>
            </a:r>
          </a:p>
          <a:p>
            <a:pPr lvl="1"/>
            <a:r>
              <a:rPr lang="en-US" dirty="0" smtClean="0"/>
              <a:t>Wide screen in landscape position, mouse, keyboard, …</a:t>
            </a:r>
          </a:p>
          <a:p>
            <a:r>
              <a:rPr lang="en-US" dirty="0" smtClean="0"/>
              <a:t>Mobile :</a:t>
            </a:r>
          </a:p>
          <a:p>
            <a:pPr lvl="1"/>
            <a:r>
              <a:rPr lang="en-US" dirty="0" smtClean="0"/>
              <a:t>Small screen, can be in landscape or portrait position, virtual keyboard, …</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Usability</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08699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To test your mobile website :</a:t>
            </a:r>
          </a:p>
          <a:p>
            <a:pPr lvl="1"/>
            <a:r>
              <a:rPr lang="en-US" dirty="0" smtClean="0"/>
              <a:t>Opera Mobile Emulator</a:t>
            </a:r>
          </a:p>
          <a:p>
            <a:pPr lvl="1"/>
            <a:r>
              <a:rPr lang="en-US" dirty="0" err="1" smtClean="0"/>
              <a:t>Screenfly</a:t>
            </a:r>
            <a:r>
              <a:rPr lang="en-US" dirty="0"/>
              <a:t> (</a:t>
            </a:r>
            <a:r>
              <a:rPr lang="en-US" dirty="0">
                <a:hlinkClick r:id="rId3"/>
              </a:rPr>
              <a:t>http://quirktools.com/screenfly</a:t>
            </a:r>
            <a:r>
              <a:rPr lang="en-US" dirty="0" smtClean="0">
                <a:hlinkClick r:id="rId3"/>
              </a:rPr>
              <a:t>/</a:t>
            </a:r>
            <a:r>
              <a:rPr lang="en-US" dirty="0" smtClean="0"/>
              <a:t>)</a:t>
            </a:r>
          </a:p>
          <a:p>
            <a:pPr lvl="1"/>
            <a:r>
              <a:rPr lang="en-US" dirty="0" smtClean="0"/>
              <a:t>Adobe Edge Inspect</a:t>
            </a:r>
          </a:p>
          <a:p>
            <a:pPr lvl="1"/>
            <a:r>
              <a:rPr lang="en-US" dirty="0" smtClean="0"/>
              <a:t>Android / WP7 emulator</a:t>
            </a:r>
          </a:p>
          <a:p>
            <a:pPr lvl="1"/>
            <a:r>
              <a:rPr lang="en-US" dirty="0" smtClean="0"/>
              <a:t>…</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Usability</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6" name="Picture 2" descr="D:\Users\Renaud\Desktop\StageFinEtudesSupinfo\Icons-New\v3\Min\Overview_SubjectPresent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24164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Evolution of Smartphones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Introduction</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2" name="Picture 1"/>
          <p:cNvPicPr>
            <a:picLocks noChangeAspect="1"/>
          </p:cNvPicPr>
          <p:nvPr/>
        </p:nvPicPr>
        <p:blipFill>
          <a:blip r:embed="rId3"/>
          <a:stretch>
            <a:fillRect/>
          </a:stretch>
        </p:blipFill>
        <p:spPr>
          <a:xfrm>
            <a:off x="899592" y="985292"/>
            <a:ext cx="2237849" cy="4162400"/>
          </a:xfrm>
          <a:prstGeom prst="rect">
            <a:avLst/>
          </a:prstGeom>
        </p:spPr>
      </p:pic>
      <p:sp>
        <p:nvSpPr>
          <p:cNvPr id="3" name="TextBox 2"/>
          <p:cNvSpPr txBox="1"/>
          <p:nvPr/>
        </p:nvSpPr>
        <p:spPr>
          <a:xfrm>
            <a:off x="2879304" y="1489348"/>
            <a:ext cx="6264696" cy="1200328"/>
          </a:xfrm>
          <a:prstGeom prst="rect">
            <a:avLst/>
          </a:prstGeom>
          <a:noFill/>
        </p:spPr>
        <p:txBody>
          <a:bodyPr wrap="square" rtlCol="0">
            <a:spAutoFit/>
          </a:bodyPr>
          <a:lstStyle/>
          <a:p>
            <a:pPr algn="r"/>
            <a:r>
              <a:rPr lang="en-US" sz="2400" b="1" dirty="0" smtClean="0"/>
              <a:t>Kyocera 6035 - </a:t>
            </a:r>
          </a:p>
          <a:p>
            <a:pPr algn="r"/>
            <a:r>
              <a:rPr lang="en-US" sz="2400" dirty="0" smtClean="0"/>
              <a:t>The first smartphone in the American market.</a:t>
            </a:r>
          </a:p>
          <a:p>
            <a:pPr algn="r"/>
            <a:r>
              <a:rPr lang="en-US" sz="2400" dirty="0" smtClean="0"/>
              <a:t>Released in February 2001.</a:t>
            </a:r>
            <a:endParaRPr lang="en-US" sz="2400" dirty="0"/>
          </a:p>
        </p:txBody>
      </p:sp>
      <p:sp>
        <p:nvSpPr>
          <p:cNvPr id="6" name="TextBox 5"/>
          <p:cNvSpPr txBox="1"/>
          <p:nvPr/>
        </p:nvSpPr>
        <p:spPr>
          <a:xfrm>
            <a:off x="3456384" y="3217540"/>
            <a:ext cx="4211960" cy="2062103"/>
          </a:xfrm>
          <a:prstGeom prst="rect">
            <a:avLst/>
          </a:prstGeom>
          <a:noFill/>
        </p:spPr>
        <p:txBody>
          <a:bodyPr wrap="square" rtlCol="0">
            <a:spAutoFit/>
          </a:bodyPr>
          <a:lstStyle/>
          <a:p>
            <a:r>
              <a:rPr lang="en-US" sz="2000" b="1" dirty="0" smtClean="0"/>
              <a:t>Specifications:</a:t>
            </a:r>
          </a:p>
          <a:p>
            <a:r>
              <a:rPr lang="en-US" dirty="0" smtClean="0"/>
              <a:t>Operating System: Palm OS 3.5</a:t>
            </a:r>
          </a:p>
          <a:p>
            <a:r>
              <a:rPr lang="en-US" dirty="0" smtClean="0"/>
              <a:t>CPU Clock: 16Mhz</a:t>
            </a:r>
          </a:p>
          <a:p>
            <a:r>
              <a:rPr lang="en-US" dirty="0" smtClean="0"/>
              <a:t>RAM: 8MB</a:t>
            </a:r>
          </a:p>
          <a:p>
            <a:r>
              <a:rPr lang="en-US" dirty="0" smtClean="0"/>
              <a:t>ROM: 2MB</a:t>
            </a:r>
          </a:p>
          <a:p>
            <a:r>
              <a:rPr lang="en-US" dirty="0" smtClean="0"/>
              <a:t>Display Diagonal: 2,5”</a:t>
            </a:r>
          </a:p>
          <a:p>
            <a:r>
              <a:rPr lang="en-US" dirty="0" smtClean="0"/>
              <a:t>Display Resolution: 160 x 160</a:t>
            </a:r>
            <a:endParaRPr lang="en-US" dirty="0"/>
          </a:p>
        </p:txBody>
      </p:sp>
      <p:pic>
        <p:nvPicPr>
          <p:cNvPr id="9" name="Picture 2" descr="D:\Users\Renaud\Desktop\StageFinEtudesSupinfo\Icons-New\v3\Min\Overview_SubjectPresent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72401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Mobile screens are small and connection can be weak</a:t>
            </a:r>
          </a:p>
          <a:p>
            <a:pPr lvl="1"/>
            <a:endParaRPr lang="en-US" dirty="0" smtClean="0"/>
          </a:p>
          <a:p>
            <a:pPr lvl="1"/>
            <a:r>
              <a:rPr lang="en-US" dirty="0" smtClean="0"/>
              <a:t>Don’t try to display too much information on the same page !</a:t>
            </a:r>
          </a:p>
          <a:p>
            <a:pPr lvl="1"/>
            <a:endParaRPr lang="en-US" dirty="0"/>
          </a:p>
          <a:p>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Speed</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53732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Speed</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pic>
        <p:nvPicPr>
          <p:cNvPr id="2" name="Picture 1" descr="Screen Shot 2012-10-05 at 11.17.2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985292"/>
            <a:ext cx="5724128" cy="3971649"/>
          </a:xfrm>
          <a:prstGeom prst="rect">
            <a:avLst/>
          </a:prstGeom>
        </p:spPr>
      </p:pic>
      <p:pic>
        <p:nvPicPr>
          <p:cNvPr id="6" name="Picture 5" descr="Screen Shot 2012-10-05 at 11.17.3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2228" y="360040"/>
            <a:ext cx="2558244" cy="4441676"/>
          </a:xfrm>
          <a:prstGeom prst="rect">
            <a:avLst/>
          </a:prstGeom>
        </p:spPr>
      </p:pic>
      <p:sp>
        <p:nvSpPr>
          <p:cNvPr id="7" name="TextBox 6"/>
          <p:cNvSpPr txBox="1"/>
          <p:nvPr/>
        </p:nvSpPr>
        <p:spPr>
          <a:xfrm>
            <a:off x="1552250" y="4801716"/>
            <a:ext cx="2947742" cy="461665"/>
          </a:xfrm>
          <a:prstGeom prst="rect">
            <a:avLst/>
          </a:prstGeom>
          <a:noFill/>
        </p:spPr>
        <p:txBody>
          <a:bodyPr wrap="none" rtlCol="0">
            <a:spAutoFit/>
          </a:bodyPr>
          <a:lstStyle/>
          <a:p>
            <a:r>
              <a:rPr lang="en-US" sz="2400" dirty="0" smtClean="0"/>
              <a:t>~423 KB transferred</a:t>
            </a:r>
            <a:endParaRPr lang="en-US" sz="2400" dirty="0"/>
          </a:p>
        </p:txBody>
      </p:sp>
      <p:sp>
        <p:nvSpPr>
          <p:cNvPr id="9" name="TextBox 8"/>
          <p:cNvSpPr txBox="1"/>
          <p:nvPr/>
        </p:nvSpPr>
        <p:spPr>
          <a:xfrm>
            <a:off x="6156176" y="4772099"/>
            <a:ext cx="2776571" cy="461665"/>
          </a:xfrm>
          <a:prstGeom prst="rect">
            <a:avLst/>
          </a:prstGeom>
          <a:noFill/>
        </p:spPr>
        <p:txBody>
          <a:bodyPr wrap="none" rtlCol="0">
            <a:spAutoFit/>
          </a:bodyPr>
          <a:lstStyle/>
          <a:p>
            <a:r>
              <a:rPr lang="en-US" sz="2400" dirty="0" smtClean="0"/>
              <a:t>~25 KB transferred</a:t>
            </a:r>
            <a:endParaRPr lang="en-US" sz="2400" dirty="0"/>
          </a:p>
        </p:txBody>
      </p:sp>
      <p:pic>
        <p:nvPicPr>
          <p:cNvPr id="10" name="Picture 2" descr="D:\Users\Renaud\Desktop\StageFinEtudesSupinfo\Icons-New\v3\Min\Overview_SubjectPresenta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87347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Speed</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graphicFrame>
        <p:nvGraphicFramePr>
          <p:cNvPr id="9" name="Chart 8"/>
          <p:cNvGraphicFramePr>
            <a:graphicFrameLocks/>
          </p:cNvGraphicFramePr>
          <p:nvPr>
            <p:extLst>
              <p:ext uri="{D42A27DB-BD31-4B8C-83A1-F6EECF244321}">
                <p14:modId xmlns:p14="http://schemas.microsoft.com/office/powerpoint/2010/main" val="2292170758"/>
              </p:ext>
            </p:extLst>
          </p:nvPr>
        </p:nvGraphicFramePr>
        <p:xfrm>
          <a:off x="251520" y="985292"/>
          <a:ext cx="8659812" cy="4255492"/>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2" descr="D:\Users\Renaud\Desktop\StageFinEtudesSupinfo\Icons-New\v3\Min\Overview_SubjectPresent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73220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Speed</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graphicFrame>
        <p:nvGraphicFramePr>
          <p:cNvPr id="6" name="Chart 5"/>
          <p:cNvGraphicFramePr>
            <a:graphicFrameLocks/>
          </p:cNvGraphicFramePr>
          <p:nvPr>
            <p:extLst>
              <p:ext uri="{D42A27DB-BD31-4B8C-83A1-F6EECF244321}">
                <p14:modId xmlns:p14="http://schemas.microsoft.com/office/powerpoint/2010/main" val="2898751939"/>
              </p:ext>
            </p:extLst>
          </p:nvPr>
        </p:nvGraphicFramePr>
        <p:xfrm>
          <a:off x="107504" y="985292"/>
          <a:ext cx="8928992" cy="4288656"/>
        </p:xfrm>
        <a:graphic>
          <a:graphicData uri="http://schemas.openxmlformats.org/drawingml/2006/chart">
            <c:chart xmlns:c="http://schemas.openxmlformats.org/drawingml/2006/chart" xmlns:r="http://schemas.openxmlformats.org/officeDocument/2006/relationships" r:id="rId3"/>
          </a:graphicData>
        </a:graphic>
      </p:graphicFrame>
      <p:pic>
        <p:nvPicPr>
          <p:cNvPr id="7" name="Picture 2" descr="D:\Users\Renaud\Desktop\StageFinEtudesSupinfo\Icons-New\v3\Min\Overview_SubjectPresent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66693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Speed</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sp>
        <p:nvSpPr>
          <p:cNvPr id="7" name="Espace réservé du contenu 2"/>
          <p:cNvSpPr>
            <a:spLocks noGrp="1"/>
          </p:cNvSpPr>
          <p:nvPr>
            <p:ph idx="1"/>
          </p:nvPr>
        </p:nvSpPr>
        <p:spPr>
          <a:xfrm>
            <a:off x="457200" y="1128713"/>
            <a:ext cx="8435975" cy="4230687"/>
          </a:xfrm>
        </p:spPr>
        <p:txBody>
          <a:bodyPr/>
          <a:lstStyle/>
          <a:p>
            <a:endParaRPr lang="en-US" sz="1200" dirty="0" smtClean="0"/>
          </a:p>
          <a:p>
            <a:r>
              <a:rPr lang="en-US" dirty="0" smtClean="0"/>
              <a:t>Avoid pages greater than 20KB</a:t>
            </a:r>
          </a:p>
          <a:p>
            <a:pPr lvl="1"/>
            <a:r>
              <a:rPr lang="en-US" dirty="0"/>
              <a:t>Minify your CSS and </a:t>
            </a:r>
            <a:r>
              <a:rPr lang="en-US" dirty="0" smtClean="0"/>
              <a:t>JavaScript</a:t>
            </a:r>
          </a:p>
          <a:p>
            <a:pPr lvl="1"/>
            <a:r>
              <a:rPr lang="en-US" dirty="0" smtClean="0"/>
              <a:t>Use CSS Sprites</a:t>
            </a:r>
          </a:p>
          <a:p>
            <a:endParaRPr lang="en-US" dirty="0"/>
          </a:p>
          <a:p>
            <a:r>
              <a:rPr lang="en-US" dirty="0" smtClean="0"/>
              <a:t>Minimize client requests</a:t>
            </a:r>
          </a:p>
          <a:p>
            <a:pPr lvl="1"/>
            <a:r>
              <a:rPr lang="en-US" dirty="0" smtClean="0"/>
              <a:t>Concatenate </a:t>
            </a:r>
            <a:r>
              <a:rPr lang="en-US" dirty="0"/>
              <a:t>your CSS and JS </a:t>
            </a:r>
            <a:r>
              <a:rPr lang="en-US" dirty="0" smtClean="0"/>
              <a:t>files</a:t>
            </a:r>
            <a:endParaRPr lang="en-US" dirty="0"/>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295003"/>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Speed</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Good Practices</a:t>
            </a:r>
            <a:endParaRPr kumimoji="0" lang="en-US" i="0" u="none" strike="noStrike" kern="1200" cap="none" spc="0" normalizeH="0" baseline="0" dirty="0" smtClean="0">
              <a:ln>
                <a:noFill/>
              </a:ln>
              <a:solidFill>
                <a:schemeClr val="tx1"/>
              </a:solidFill>
              <a:effectLst/>
              <a:uLnTx/>
              <a:uFillTx/>
              <a:latin typeface="Calibri"/>
              <a:cs typeface="Calibri"/>
            </a:endParaRPr>
          </a:p>
        </p:txBody>
      </p:sp>
      <p:sp>
        <p:nvSpPr>
          <p:cNvPr id="7" name="Espace réservé du contenu 2"/>
          <p:cNvSpPr>
            <a:spLocks noGrp="1"/>
          </p:cNvSpPr>
          <p:nvPr>
            <p:ph idx="1"/>
          </p:nvPr>
        </p:nvSpPr>
        <p:spPr>
          <a:xfrm>
            <a:off x="457200" y="1128713"/>
            <a:ext cx="8435975" cy="4230687"/>
          </a:xfrm>
        </p:spPr>
        <p:txBody>
          <a:bodyPr/>
          <a:lstStyle/>
          <a:p>
            <a:endParaRPr lang="en-US" sz="1200" dirty="0" smtClean="0"/>
          </a:p>
          <a:p>
            <a:r>
              <a:rPr lang="en-US" dirty="0" smtClean="0"/>
              <a:t>Use client-side validation to avoid server requests</a:t>
            </a:r>
          </a:p>
          <a:p>
            <a:endParaRPr lang="en-US" dirty="0"/>
          </a:p>
          <a:p>
            <a:r>
              <a:rPr lang="en-US" dirty="0" smtClean="0"/>
              <a:t>Use Ajax with parsimony</a:t>
            </a:r>
          </a:p>
          <a:p>
            <a:pPr lvl="1"/>
            <a:r>
              <a:rPr lang="en-US" dirty="0" smtClean="0"/>
              <a:t>Data connection use a lot of battery </a:t>
            </a:r>
          </a:p>
          <a:p>
            <a:endParaRPr lang="en-US" dirty="0"/>
          </a:p>
          <a:p>
            <a:endParaRPr lang="en-US" dirty="0" smtClean="0"/>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442843"/>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err="1" smtClean="0"/>
              <a:t>Jquery</a:t>
            </a:r>
            <a:r>
              <a:rPr lang="en-US" dirty="0" smtClean="0"/>
              <a:t> mobile</a:t>
            </a:r>
            <a:endParaRPr lang="en-US" sz="3200"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smtClean="0"/>
              <a:t>Web Mobile</a:t>
            </a:r>
            <a:endParaRPr lang="en-US" dirty="0"/>
          </a:p>
        </p:txBody>
      </p:sp>
      <p:pic>
        <p:nvPicPr>
          <p:cNvPr id="10" name="Picture 9"/>
          <p:cNvPicPr>
            <a:picLocks noChangeAspect="1"/>
          </p:cNvPicPr>
          <p:nvPr/>
        </p:nvPicPr>
        <p:blipFill>
          <a:blip r:embed="rId2"/>
          <a:stretch>
            <a:fillRect/>
          </a:stretch>
        </p:blipFill>
        <p:spPr>
          <a:xfrm>
            <a:off x="4391868" y="2209428"/>
            <a:ext cx="4644628" cy="1317385"/>
          </a:xfrm>
          <a:prstGeom prst="rect">
            <a:avLst/>
          </a:prstGeom>
        </p:spPr>
      </p:pic>
    </p:spTree>
    <p:extLst>
      <p:ext uri="{BB962C8B-B14F-4D97-AF65-F5344CB8AC3E}">
        <p14:creationId xmlns:p14="http://schemas.microsoft.com/office/powerpoint/2010/main" val="29718725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Presentation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Calibri"/>
                <a:cs typeface="Calibri"/>
              </a:rPr>
              <a:t>jQuery</a:t>
            </a:r>
            <a:r>
              <a:rPr lang="en-US" dirty="0" smtClean="0">
                <a:latin typeface="Calibri"/>
                <a:cs typeface="Calibri"/>
              </a:rPr>
              <a:t> Mobile</a:t>
            </a:r>
            <a:endParaRPr kumimoji="0" lang="en-US" i="0" u="none" strike="noStrike" kern="1200" cap="none" spc="0" normalizeH="0" baseline="0" dirty="0" smtClean="0">
              <a:ln>
                <a:noFill/>
              </a:ln>
              <a:solidFill>
                <a:schemeClr val="tx1"/>
              </a:solidFill>
              <a:effectLst/>
              <a:uLnTx/>
              <a:uFillTx/>
              <a:latin typeface="Calibri"/>
              <a:cs typeface="Calibri"/>
            </a:endParaRPr>
          </a:p>
        </p:txBody>
      </p:sp>
      <p:sp>
        <p:nvSpPr>
          <p:cNvPr id="7" name="Espace réservé du contenu 2"/>
          <p:cNvSpPr>
            <a:spLocks noGrp="1"/>
          </p:cNvSpPr>
          <p:nvPr>
            <p:ph idx="1"/>
          </p:nvPr>
        </p:nvSpPr>
        <p:spPr>
          <a:xfrm>
            <a:off x="457200" y="1128713"/>
            <a:ext cx="8435975" cy="4230687"/>
          </a:xfrm>
        </p:spPr>
        <p:txBody>
          <a:bodyPr/>
          <a:lstStyle/>
          <a:p>
            <a:pPr marL="0" indent="0" algn="r">
              <a:buNone/>
            </a:pPr>
            <a:endParaRPr lang="en-US" i="1" dirty="0" smtClean="0"/>
          </a:p>
          <a:p>
            <a:pPr marL="0" indent="0" algn="r">
              <a:buNone/>
            </a:pPr>
            <a:endParaRPr lang="en-US" i="1" dirty="0" smtClean="0"/>
          </a:p>
          <a:p>
            <a:pPr marL="0" indent="0" algn="r">
              <a:buNone/>
            </a:pPr>
            <a:r>
              <a:rPr lang="en-US" i="1" dirty="0" smtClean="0"/>
              <a:t>A </a:t>
            </a:r>
            <a:r>
              <a:rPr lang="en-US" i="1" dirty="0"/>
              <a:t>unified user interface system that works seamlessly across all popular mobile device platforms, built on the rock-solid </a:t>
            </a:r>
            <a:r>
              <a:rPr lang="en-US" i="1" dirty="0" err="1"/>
              <a:t>jQuery</a:t>
            </a:r>
            <a:r>
              <a:rPr lang="en-US" i="1" dirty="0"/>
              <a:t> and </a:t>
            </a:r>
            <a:r>
              <a:rPr lang="en-US" i="1" dirty="0" err="1"/>
              <a:t>jQuery</a:t>
            </a:r>
            <a:r>
              <a:rPr lang="en-US" i="1" dirty="0"/>
              <a:t> UI </a:t>
            </a:r>
            <a:r>
              <a:rPr lang="en-US" i="1" dirty="0" smtClean="0"/>
              <a:t>foundation.</a:t>
            </a:r>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10212"/>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Presentation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Calibri"/>
                <a:cs typeface="Calibri"/>
              </a:rPr>
              <a:t>jQuery</a:t>
            </a:r>
            <a:r>
              <a:rPr lang="en-US" dirty="0" smtClean="0">
                <a:latin typeface="Calibri"/>
                <a:cs typeface="Calibri"/>
              </a:rPr>
              <a:t> Mobile</a:t>
            </a:r>
            <a:endParaRPr kumimoji="0" lang="en-US" i="0" u="none" strike="noStrike" kern="1200" cap="none" spc="0" normalizeH="0" baseline="0" dirty="0" smtClean="0">
              <a:ln>
                <a:noFill/>
              </a:ln>
              <a:solidFill>
                <a:schemeClr val="tx1"/>
              </a:solidFill>
              <a:effectLst/>
              <a:uLnTx/>
              <a:uFillTx/>
              <a:latin typeface="Calibri"/>
              <a:cs typeface="Calibri"/>
            </a:endParaRPr>
          </a:p>
        </p:txBody>
      </p:sp>
      <p:sp>
        <p:nvSpPr>
          <p:cNvPr id="7" name="Espace réservé du contenu 2"/>
          <p:cNvSpPr>
            <a:spLocks noGrp="1"/>
          </p:cNvSpPr>
          <p:nvPr>
            <p:ph idx="1"/>
          </p:nvPr>
        </p:nvSpPr>
        <p:spPr>
          <a:xfrm>
            <a:off x="457200" y="1128713"/>
            <a:ext cx="8435975" cy="4230687"/>
          </a:xfrm>
        </p:spPr>
        <p:txBody>
          <a:bodyPr/>
          <a:lstStyle/>
          <a:p>
            <a:r>
              <a:rPr lang="en-US" dirty="0" smtClean="0"/>
              <a:t>Similar to </a:t>
            </a:r>
            <a:r>
              <a:rPr lang="en-US" dirty="0" err="1" smtClean="0"/>
              <a:t>jQuery</a:t>
            </a:r>
            <a:r>
              <a:rPr lang="en-US" dirty="0" smtClean="0"/>
              <a:t> UI but for mobile devices</a:t>
            </a:r>
            <a:endParaRPr lang="en-US" dirty="0"/>
          </a:p>
          <a:p>
            <a:r>
              <a:rPr lang="en-US" dirty="0" smtClean="0"/>
              <a:t>Includes :</a:t>
            </a:r>
          </a:p>
          <a:p>
            <a:pPr lvl="1"/>
            <a:r>
              <a:rPr lang="en-US" dirty="0" smtClean="0"/>
              <a:t>Ajax navigation system</a:t>
            </a:r>
          </a:p>
          <a:p>
            <a:pPr lvl="1"/>
            <a:r>
              <a:rPr lang="en-US" dirty="0" smtClean="0"/>
              <a:t>Animated page transitions</a:t>
            </a:r>
          </a:p>
          <a:p>
            <a:pPr lvl="1"/>
            <a:r>
              <a:rPr lang="en-US" dirty="0" smtClean="0"/>
              <a:t>A flexible theming system</a:t>
            </a:r>
          </a:p>
          <a:p>
            <a:pPr lvl="1"/>
            <a:r>
              <a:rPr lang="en-US" dirty="0" smtClean="0"/>
              <a:t>Touch-friendly UI widgets</a:t>
            </a:r>
          </a:p>
          <a:p>
            <a:pPr lvl="2"/>
            <a:r>
              <a:rPr lang="en-US" dirty="0" smtClean="0"/>
              <a:t>Pages, dialogs, toolbars, </a:t>
            </a:r>
            <a:r>
              <a:rPr lang="en-US" dirty="0" err="1" smtClean="0"/>
              <a:t>listviews</a:t>
            </a:r>
            <a:r>
              <a:rPr lang="en-US" dirty="0" smtClean="0"/>
              <a:t>, buttons, …</a:t>
            </a:r>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358157"/>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Presentation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Calibri"/>
                <a:cs typeface="Calibri"/>
              </a:rPr>
              <a:t>jQuery</a:t>
            </a:r>
            <a:r>
              <a:rPr lang="en-US" dirty="0" smtClean="0">
                <a:latin typeface="Calibri"/>
                <a:cs typeface="Calibri"/>
              </a:rPr>
              <a:t> Mobile</a:t>
            </a:r>
            <a:endParaRPr kumimoji="0" lang="en-US" i="0" u="none" strike="noStrike" kern="1200" cap="none" spc="0" normalizeH="0" baseline="0" dirty="0" smtClean="0">
              <a:ln>
                <a:noFill/>
              </a:ln>
              <a:solidFill>
                <a:schemeClr val="tx1"/>
              </a:solidFill>
              <a:effectLst/>
              <a:uLnTx/>
              <a:uFillTx/>
              <a:latin typeface="Calibri"/>
              <a:cs typeface="Calibri"/>
            </a:endParaRPr>
          </a:p>
        </p:txBody>
      </p:sp>
      <p:sp>
        <p:nvSpPr>
          <p:cNvPr id="7" name="Espace réservé du contenu 2"/>
          <p:cNvSpPr>
            <a:spLocks noGrp="1"/>
          </p:cNvSpPr>
          <p:nvPr>
            <p:ph idx="1"/>
          </p:nvPr>
        </p:nvSpPr>
        <p:spPr>
          <a:xfrm>
            <a:off x="457200" y="1128713"/>
            <a:ext cx="8435975" cy="4230687"/>
          </a:xfrm>
        </p:spPr>
        <p:txBody>
          <a:bodyPr/>
          <a:lstStyle/>
          <a:p>
            <a:r>
              <a:rPr lang="en-US" dirty="0" err="1" smtClean="0"/>
              <a:t>jQuery</a:t>
            </a:r>
            <a:r>
              <a:rPr lang="en-US" dirty="0" smtClean="0"/>
              <a:t> Mobile is based on standards :</a:t>
            </a:r>
          </a:p>
          <a:p>
            <a:pPr lvl="1"/>
            <a:endParaRPr lang="en-US" dirty="0"/>
          </a:p>
          <a:p>
            <a:pPr lvl="1"/>
            <a:r>
              <a:rPr lang="en-US" dirty="0" smtClean="0"/>
              <a:t>Semantic HTML</a:t>
            </a:r>
          </a:p>
          <a:p>
            <a:pPr lvl="1"/>
            <a:r>
              <a:rPr lang="en-US" dirty="0" smtClean="0"/>
              <a:t>CSS</a:t>
            </a:r>
          </a:p>
          <a:p>
            <a:pPr lvl="1"/>
            <a:r>
              <a:rPr lang="en-US" dirty="0" smtClean="0"/>
              <a:t>JavaScript improved by </a:t>
            </a:r>
            <a:r>
              <a:rPr lang="en-US" dirty="0" err="1" smtClean="0"/>
              <a:t>jQuery</a:t>
            </a:r>
            <a:r>
              <a:rPr lang="en-US" dirty="0" smtClean="0"/>
              <a:t> API</a:t>
            </a:r>
          </a:p>
          <a:p>
            <a:pPr lvl="1"/>
            <a:r>
              <a:rPr lang="en-US" dirty="0" smtClean="0"/>
              <a:t>WAI-ARIA</a:t>
            </a:r>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8286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23528" y="1376288"/>
            <a:ext cx="3049346" cy="3857476"/>
          </a:xfrm>
          <a:prstGeom prst="rect">
            <a:avLst/>
          </a:prstGeom>
        </p:spPr>
      </p:pic>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defTabSz="457200">
              <a:defRPr/>
            </a:pPr>
            <a:r>
              <a:rPr lang="en-US" sz="3600" b="1" dirty="0">
                <a:latin typeface="+mj-lt"/>
                <a:cs typeface="ＭＳ Ｐゴシック" charset="0"/>
              </a:rPr>
              <a:t>Evolution of </a:t>
            </a:r>
            <a:r>
              <a:rPr lang="en-US" sz="3600" b="1" dirty="0" smtClean="0">
                <a:latin typeface="+mj-lt"/>
                <a:cs typeface="ＭＳ Ｐゴシック" charset="0"/>
              </a:rPr>
              <a:t>Smartphones</a:t>
            </a:r>
            <a:endParaRPr lang="en-US" sz="3600" b="1" dirty="0">
              <a:latin typeface="+mj-lt"/>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Introduction</a:t>
            </a:r>
            <a:endParaRPr kumimoji="0" lang="en-US" i="0" u="none" strike="noStrike" kern="1200" cap="none" spc="0" normalizeH="0" baseline="0" dirty="0" smtClean="0">
              <a:ln>
                <a:noFill/>
              </a:ln>
              <a:solidFill>
                <a:schemeClr val="tx1"/>
              </a:solidFill>
              <a:effectLst/>
              <a:uLnTx/>
              <a:uFillTx/>
              <a:latin typeface="Calibri"/>
              <a:cs typeface="Calibri"/>
            </a:endParaRPr>
          </a:p>
        </p:txBody>
      </p:sp>
      <p:sp>
        <p:nvSpPr>
          <p:cNvPr id="3" name="TextBox 2"/>
          <p:cNvSpPr txBox="1"/>
          <p:nvPr/>
        </p:nvSpPr>
        <p:spPr>
          <a:xfrm>
            <a:off x="2879304" y="1489348"/>
            <a:ext cx="6264696" cy="1200328"/>
          </a:xfrm>
          <a:prstGeom prst="rect">
            <a:avLst/>
          </a:prstGeom>
          <a:noFill/>
        </p:spPr>
        <p:txBody>
          <a:bodyPr wrap="square" rtlCol="0">
            <a:spAutoFit/>
          </a:bodyPr>
          <a:lstStyle/>
          <a:p>
            <a:pPr algn="r"/>
            <a:r>
              <a:rPr lang="en-US" sz="2400" b="1" dirty="0" smtClean="0"/>
              <a:t>RIM BlackBerry 5810 - </a:t>
            </a:r>
          </a:p>
          <a:p>
            <a:pPr algn="r"/>
            <a:r>
              <a:rPr lang="en-US" sz="2400" dirty="0" smtClean="0"/>
              <a:t>The first commercialized RIM smartphone.</a:t>
            </a:r>
          </a:p>
          <a:p>
            <a:pPr algn="r"/>
            <a:r>
              <a:rPr lang="en-US" sz="2400" dirty="0" smtClean="0"/>
              <a:t>Released in March 2002.</a:t>
            </a:r>
            <a:endParaRPr lang="en-US" sz="2400" dirty="0"/>
          </a:p>
        </p:txBody>
      </p:sp>
      <p:sp>
        <p:nvSpPr>
          <p:cNvPr id="6" name="TextBox 5"/>
          <p:cNvSpPr txBox="1"/>
          <p:nvPr/>
        </p:nvSpPr>
        <p:spPr>
          <a:xfrm>
            <a:off x="3456384" y="3217540"/>
            <a:ext cx="4211960" cy="2062103"/>
          </a:xfrm>
          <a:prstGeom prst="rect">
            <a:avLst/>
          </a:prstGeom>
          <a:noFill/>
        </p:spPr>
        <p:txBody>
          <a:bodyPr wrap="square" rtlCol="0">
            <a:spAutoFit/>
          </a:bodyPr>
          <a:lstStyle/>
          <a:p>
            <a:r>
              <a:rPr lang="en-US" sz="2000" b="1" dirty="0" smtClean="0"/>
              <a:t>Specifications:</a:t>
            </a:r>
          </a:p>
          <a:p>
            <a:r>
              <a:rPr lang="en-US" dirty="0" smtClean="0"/>
              <a:t>Operating System: BlackBerry OS 3.6</a:t>
            </a:r>
          </a:p>
          <a:p>
            <a:r>
              <a:rPr lang="en-US" dirty="0" smtClean="0"/>
              <a:t>CPU Clock: 40Mhz</a:t>
            </a:r>
          </a:p>
          <a:p>
            <a:r>
              <a:rPr lang="en-US" dirty="0" smtClean="0"/>
              <a:t>RAM: 1MB</a:t>
            </a:r>
          </a:p>
          <a:p>
            <a:r>
              <a:rPr lang="en-US" dirty="0" smtClean="0"/>
              <a:t>ROM: 8MB</a:t>
            </a:r>
          </a:p>
          <a:p>
            <a:r>
              <a:rPr lang="en-US" dirty="0" smtClean="0"/>
              <a:t>Display Diagonal: 3”</a:t>
            </a:r>
          </a:p>
          <a:p>
            <a:r>
              <a:rPr lang="en-US" dirty="0" smtClean="0"/>
              <a:t>Display Resolution: 160 x 160</a:t>
            </a:r>
            <a:endParaRPr lang="en-US" dirty="0"/>
          </a:p>
        </p:txBody>
      </p:sp>
      <p:pic>
        <p:nvPicPr>
          <p:cNvPr id="9" name="Picture 2" descr="D:\Users\Renaud\Desktop\StageFinEtudesSupinfo\Icons-New\v3\Min\Overview_SubjectPresent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09737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à coins arrondis 4"/>
          <p:cNvSpPr/>
          <p:nvPr/>
        </p:nvSpPr>
        <p:spPr>
          <a:xfrm>
            <a:off x="251520" y="49188"/>
            <a:ext cx="8712968" cy="523376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lvl="2" eaLnBrk="1" hangingPunct="1">
              <a:buFont typeface="Wingdings" pitchFamily="1" charset="2"/>
              <a:buNone/>
            </a:pPr>
            <a:r>
              <a:rPr lang="en-GB" b="1" dirty="0">
                <a:solidFill>
                  <a:srgbClr val="5F5F5F"/>
                </a:solidFill>
                <a:latin typeface="Courier New" pitchFamily="-106" charset="0"/>
                <a:ea typeface="ＭＳ Ｐゴシック" pitchFamily="-106" charset="-128"/>
                <a:cs typeface="Courier New" pitchFamily="-106" charset="0"/>
              </a:rPr>
              <a:t>&lt;!DOCTYPE html&gt; </a:t>
            </a:r>
          </a:p>
          <a:p>
            <a:pPr lvl="2"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html</a:t>
            </a:r>
            <a:r>
              <a:rPr lang="en-GB" b="1" dirty="0">
                <a:solidFill>
                  <a:srgbClr val="000000"/>
                </a:solidFill>
                <a:latin typeface="Courier New" pitchFamily="-106" charset="0"/>
                <a:ea typeface="ＭＳ Ｐゴシック" pitchFamily="-106" charset="-128"/>
                <a:cs typeface="Courier New" pitchFamily="-106" charset="0"/>
              </a:rPr>
              <a:t>&gt; </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head</a:t>
            </a:r>
            <a:r>
              <a:rPr lang="en-GB" b="1" dirty="0">
                <a:solidFill>
                  <a:srgbClr val="000000"/>
                </a:solidFill>
                <a:latin typeface="Courier New" pitchFamily="-106" charset="0"/>
                <a:ea typeface="ＭＳ Ｐゴシック" pitchFamily="-106" charset="-128"/>
                <a:cs typeface="Courier New" pitchFamily="-106" charset="0"/>
              </a:rPr>
              <a:t>&gt; </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title</a:t>
            </a:r>
            <a:r>
              <a:rPr lang="en-GB" b="1" dirty="0">
                <a:solidFill>
                  <a:srgbClr val="000000"/>
                </a:solidFill>
                <a:latin typeface="Courier New" pitchFamily="-106" charset="0"/>
                <a:ea typeface="ＭＳ Ｐゴシック" pitchFamily="-106" charset="-128"/>
                <a:cs typeface="Courier New" pitchFamily="-106" charset="0"/>
              </a:rPr>
              <a:t>&gt;My Page&lt;/</a:t>
            </a:r>
            <a:r>
              <a:rPr lang="en-GB" b="1" dirty="0">
                <a:solidFill>
                  <a:srgbClr val="0000FF"/>
                </a:solidFill>
                <a:latin typeface="Courier New" pitchFamily="-106" charset="0"/>
                <a:ea typeface="ＭＳ Ｐゴシック" pitchFamily="-106" charset="-128"/>
                <a:cs typeface="Courier New" pitchFamily="-106" charset="0"/>
              </a:rPr>
              <a:t>title</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meta</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name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viewport</a:t>
            </a:r>
            <a:r>
              <a:rPr lang="en-GB" b="1" dirty="0">
                <a:solidFill>
                  <a:srgbClr val="000000"/>
                </a:solidFill>
                <a:latin typeface="Courier New" pitchFamily="-106" charset="0"/>
                <a:ea typeface="ＭＳ Ｐゴシック" pitchFamily="-106" charset="-128"/>
                <a:cs typeface="Courier New" pitchFamily="-106" charset="0"/>
              </a:rPr>
              <a:t>" </a:t>
            </a:r>
            <a:endParaRPr lang="en-GB" b="1" dirty="0" smtClean="0">
              <a:solidFill>
                <a:srgbClr val="000000"/>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content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width=device-width, initial-scale=1</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&lt;!--</a:t>
            </a:r>
            <a:r>
              <a:rPr lang="en-GB" b="1" dirty="0" err="1" smtClean="0">
                <a:solidFill>
                  <a:srgbClr val="479B8F"/>
                </a:solidFill>
                <a:latin typeface="Courier New" pitchFamily="-106" charset="0"/>
                <a:ea typeface="ＭＳ Ｐゴシック" pitchFamily="-106" charset="-128"/>
                <a:cs typeface="Courier New" pitchFamily="-106" charset="0"/>
              </a:rPr>
              <a:t>jQuery</a:t>
            </a:r>
            <a:r>
              <a:rPr lang="en-GB" b="1" dirty="0" smtClean="0">
                <a:solidFill>
                  <a:srgbClr val="479B8F"/>
                </a:solidFill>
                <a:latin typeface="Courier New" pitchFamily="-106" charset="0"/>
                <a:ea typeface="ＭＳ Ｐゴシック" pitchFamily="-106" charset="-128"/>
                <a:cs typeface="Courier New" pitchFamily="-106" charset="0"/>
              </a:rPr>
              <a:t> &amp; </a:t>
            </a:r>
            <a:r>
              <a:rPr lang="en-GB" b="1" dirty="0" err="1" smtClean="0">
                <a:solidFill>
                  <a:srgbClr val="479B8F"/>
                </a:solidFill>
                <a:latin typeface="Courier New" pitchFamily="-106" charset="0"/>
                <a:ea typeface="ＭＳ Ｐゴシック" pitchFamily="-106" charset="-128"/>
                <a:cs typeface="Courier New" pitchFamily="-106" charset="0"/>
              </a:rPr>
              <a:t>jQuery</a:t>
            </a:r>
            <a:r>
              <a:rPr lang="en-GB" b="1" dirty="0" smtClean="0">
                <a:solidFill>
                  <a:srgbClr val="479B8F"/>
                </a:solidFill>
                <a:latin typeface="Courier New" pitchFamily="-106" charset="0"/>
                <a:ea typeface="ＭＳ Ｐゴシック" pitchFamily="-106" charset="-128"/>
                <a:cs typeface="Courier New" pitchFamily="-106" charset="0"/>
              </a:rPr>
              <a:t> Mobile JS and CSS files--&gt; </a:t>
            </a:r>
            <a:endParaRPr lang="en-GB" b="1" dirty="0">
              <a:solidFill>
                <a:srgbClr val="479B8F"/>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head</a:t>
            </a:r>
            <a:r>
              <a:rPr lang="en-GB" b="1" dirty="0">
                <a:solidFill>
                  <a:srgbClr val="000000"/>
                </a:solidFill>
                <a:latin typeface="Courier New" pitchFamily="-106" charset="0"/>
                <a:ea typeface="ＭＳ Ｐゴシック" pitchFamily="-106" charset="-128"/>
                <a:cs typeface="Courier New" pitchFamily="-106" charset="0"/>
              </a:rPr>
              <a:t>&gt; </a:t>
            </a:r>
          </a:p>
          <a:p>
            <a:pPr lvl="2"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body</a:t>
            </a:r>
            <a:r>
              <a:rPr lang="en-GB" b="1" dirty="0">
                <a:solidFill>
                  <a:srgbClr val="000000"/>
                </a:solidFill>
                <a:latin typeface="Courier New" pitchFamily="-106" charset="0"/>
                <a:ea typeface="ＭＳ Ｐゴシック" pitchFamily="-106" charset="-128"/>
                <a:cs typeface="Courier New" pitchFamily="-106" charset="0"/>
              </a:rPr>
              <a:t>&gt; </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data-role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page</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data-role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header</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h1</a:t>
            </a:r>
            <a:r>
              <a:rPr lang="en-GB" b="1" dirty="0">
                <a:solidFill>
                  <a:srgbClr val="000000"/>
                </a:solidFill>
                <a:latin typeface="Courier New" pitchFamily="-106" charset="0"/>
                <a:ea typeface="ＭＳ Ｐゴシック" pitchFamily="-106" charset="-128"/>
                <a:cs typeface="Courier New" pitchFamily="-106" charset="0"/>
              </a:rPr>
              <a:t>&gt;My Title&lt;/</a:t>
            </a:r>
            <a:r>
              <a:rPr lang="en-GB" b="1" dirty="0">
                <a:solidFill>
                  <a:srgbClr val="0000FF"/>
                </a:solidFill>
                <a:latin typeface="Courier New" pitchFamily="-106" charset="0"/>
                <a:ea typeface="ＭＳ Ｐゴシック" pitchFamily="-106" charset="-128"/>
                <a:cs typeface="Courier New" pitchFamily="-106" charset="0"/>
              </a:rPr>
              <a:t>h1</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div</a:t>
            </a:r>
            <a:r>
              <a:rPr lang="en-GB" b="1" dirty="0" smtClean="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data-role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content</a:t>
            </a:r>
            <a:r>
              <a:rPr lang="en-GB" b="1" dirty="0">
                <a:solidFill>
                  <a:srgbClr val="000000"/>
                </a:solidFill>
                <a:latin typeface="Courier New" pitchFamily="-106" charset="0"/>
                <a:ea typeface="ＭＳ Ｐゴシック" pitchFamily="-106" charset="-128"/>
                <a:cs typeface="Courier New" pitchFamily="-106" charset="0"/>
              </a:rPr>
              <a:t>"&gt;	</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p</a:t>
            </a:r>
            <a:r>
              <a:rPr lang="en-GB" b="1" dirty="0">
                <a:solidFill>
                  <a:srgbClr val="000000"/>
                </a:solidFill>
                <a:latin typeface="Courier New" pitchFamily="-106" charset="0"/>
                <a:ea typeface="ＭＳ Ｐゴシック" pitchFamily="-106" charset="-128"/>
                <a:cs typeface="Courier New" pitchFamily="-106" charset="0"/>
              </a:rPr>
              <a:t>&gt;Hello world&lt;/</a:t>
            </a:r>
            <a:r>
              <a:rPr lang="en-GB" b="1" dirty="0">
                <a:solidFill>
                  <a:srgbClr val="0000FF"/>
                </a:solidFill>
                <a:latin typeface="Courier New" pitchFamily="-106" charset="0"/>
                <a:ea typeface="ＭＳ Ｐゴシック" pitchFamily="-106" charset="-128"/>
                <a:cs typeface="Courier New" pitchFamily="-106" charset="0"/>
              </a:rPr>
              <a:t>p</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div</a:t>
            </a:r>
            <a:r>
              <a:rPr lang="en-GB" b="1" dirty="0" smtClean="0">
                <a:solidFill>
                  <a:srgbClr val="000000"/>
                </a:solidFill>
                <a:latin typeface="Courier New" pitchFamily="-106" charset="0"/>
                <a:ea typeface="ＭＳ Ｐゴシック" pitchFamily="-106" charset="-128"/>
                <a:cs typeface="Courier New" pitchFamily="-106" charset="0"/>
              </a:rPr>
              <a:t>&gt;</a:t>
            </a:r>
            <a:endParaRPr lang="en-GB" b="1" dirty="0">
              <a:solidFill>
                <a:srgbClr val="000000"/>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div</a:t>
            </a:r>
            <a:r>
              <a:rPr lang="en-GB" b="1" dirty="0" smtClean="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body</a:t>
            </a:r>
            <a:r>
              <a:rPr lang="en-GB" b="1" dirty="0" smtClean="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html</a:t>
            </a:r>
            <a:r>
              <a:rPr lang="en-GB" b="1" dirty="0" smtClean="0">
                <a:solidFill>
                  <a:srgbClr val="000000"/>
                </a:solidFill>
                <a:latin typeface="Courier New" pitchFamily="-106" charset="0"/>
                <a:ea typeface="ＭＳ Ｐゴシック" pitchFamily="-106" charset="-128"/>
                <a:cs typeface="Courier New" pitchFamily="-106" charset="0"/>
              </a:rPr>
              <a:t>&gt;</a:t>
            </a:r>
          </a:p>
        </p:txBody>
      </p:sp>
      <p:cxnSp>
        <p:nvCxnSpPr>
          <p:cNvPr id="3" name="Straight Connector 2"/>
          <p:cNvCxnSpPr/>
          <p:nvPr/>
        </p:nvCxnSpPr>
        <p:spPr>
          <a:xfrm>
            <a:off x="1331640" y="49188"/>
            <a:ext cx="0" cy="518457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rot="16200000">
            <a:off x="-1385811" y="2012257"/>
            <a:ext cx="4357683" cy="1077218"/>
          </a:xfrm>
          <a:prstGeom prst="rect">
            <a:avLst/>
          </a:prstGeom>
          <a:noFill/>
        </p:spPr>
        <p:txBody>
          <a:bodyPr wrap="none" rtlCol="0">
            <a:spAutoFit/>
          </a:bodyPr>
          <a:lstStyle/>
          <a:p>
            <a:pPr algn="ctr"/>
            <a:r>
              <a:rPr lang="en-US" sz="3200" b="1" dirty="0" smtClean="0"/>
              <a:t>Simple </a:t>
            </a:r>
            <a:r>
              <a:rPr lang="en-US" sz="3200" b="1" dirty="0" err="1" smtClean="0"/>
              <a:t>jQuery</a:t>
            </a:r>
            <a:r>
              <a:rPr lang="en-US" sz="3200" b="1" dirty="0" smtClean="0"/>
              <a:t> Mobile </a:t>
            </a:r>
          </a:p>
          <a:p>
            <a:pPr algn="ctr"/>
            <a:r>
              <a:rPr lang="en-US" sz="3200" b="1" dirty="0" smtClean="0"/>
              <a:t>Page Example</a:t>
            </a:r>
            <a:endParaRPr lang="en-US" sz="3200" b="1" dirty="0"/>
          </a:p>
        </p:txBody>
      </p:sp>
      <p:pic>
        <p:nvPicPr>
          <p:cNvPr id="18" name="Picture 17" descr="Screen Shot 2012-10-07 at 10.41.02 PM.png"/>
          <p:cNvPicPr>
            <a:picLocks noChangeAspect="1"/>
          </p:cNvPicPr>
          <p:nvPr/>
        </p:nvPicPr>
        <p:blipFill rotWithShape="1">
          <a:blip r:embed="rId3">
            <a:extLst>
              <a:ext uri="{28A0092B-C50C-407E-A947-70E740481C1C}">
                <a14:useLocalDpi xmlns:a14="http://schemas.microsoft.com/office/drawing/2010/main" val="0"/>
              </a:ext>
            </a:extLst>
          </a:blip>
          <a:srcRect l="7524" t="2504" r="6232" b="51106"/>
          <a:stretch/>
        </p:blipFill>
        <p:spPr>
          <a:xfrm>
            <a:off x="6660232" y="3188086"/>
            <a:ext cx="2376265" cy="1820774"/>
          </a:xfrm>
          <a:prstGeom prst="rect">
            <a:avLst/>
          </a:prstGeom>
          <a:ln>
            <a:solidFill>
              <a:srgbClr val="000000"/>
            </a:solidFill>
          </a:ln>
        </p:spPr>
      </p:pic>
    </p:spTree>
    <p:extLst>
      <p:ext uri="{BB962C8B-B14F-4D97-AF65-F5344CB8AC3E}">
        <p14:creationId xmlns:p14="http://schemas.microsoft.com/office/powerpoint/2010/main" val="2182206374"/>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à coins arrondis 4"/>
          <p:cNvSpPr/>
          <p:nvPr/>
        </p:nvSpPr>
        <p:spPr>
          <a:xfrm>
            <a:off x="251520" y="144016"/>
            <a:ext cx="8712968" cy="501774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lvl="2" eaLnBrk="1" hangingPunct="1">
              <a:buFont typeface="Wingdings" pitchFamily="1" charset="2"/>
              <a:buNone/>
            </a:pPr>
            <a:r>
              <a:rPr lang="en-GB" b="1" dirty="0" smtClean="0">
                <a:solidFill>
                  <a:srgbClr val="5F5F5F"/>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body</a:t>
            </a:r>
            <a:r>
              <a:rPr lang="en-GB" b="1" dirty="0">
                <a:solidFill>
                  <a:srgbClr val="000000"/>
                </a:solidFill>
                <a:latin typeface="Courier New" pitchFamily="-106" charset="0"/>
                <a:ea typeface="ＭＳ Ｐゴシック" pitchFamily="-106" charset="-128"/>
                <a:cs typeface="Courier New" pitchFamily="-106" charset="0"/>
              </a:rPr>
              <a:t>&gt; </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data-role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page</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data-role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header</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h1</a:t>
            </a:r>
            <a:r>
              <a:rPr lang="en-GB" b="1" dirty="0">
                <a:solidFill>
                  <a:srgbClr val="000000"/>
                </a:solidFill>
                <a:latin typeface="Courier New" pitchFamily="-106" charset="0"/>
                <a:ea typeface="ＭＳ Ｐゴシック" pitchFamily="-106" charset="-128"/>
                <a:cs typeface="Courier New" pitchFamily="-106" charset="0"/>
              </a:rPr>
              <a:t>&gt;My Title&lt;/</a:t>
            </a:r>
            <a:r>
              <a:rPr lang="en-GB" b="1" dirty="0">
                <a:solidFill>
                  <a:srgbClr val="0000FF"/>
                </a:solidFill>
                <a:latin typeface="Courier New" pitchFamily="-106" charset="0"/>
                <a:ea typeface="ＭＳ Ｐゴシック" pitchFamily="-106" charset="-128"/>
                <a:cs typeface="Courier New" pitchFamily="-106" charset="0"/>
              </a:rPr>
              <a:t>h1</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div</a:t>
            </a:r>
            <a:r>
              <a:rPr lang="en-GB" b="1" dirty="0" smtClean="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data-role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content</a:t>
            </a:r>
            <a:r>
              <a:rPr lang="en-GB" b="1" dirty="0">
                <a:solidFill>
                  <a:srgbClr val="000000"/>
                </a:solidFill>
                <a:latin typeface="Courier New" pitchFamily="-106" charset="0"/>
                <a:ea typeface="ＭＳ Ｐゴシック" pitchFamily="-106" charset="-128"/>
                <a:cs typeface="Courier New" pitchFamily="-106" charset="0"/>
              </a:rPr>
              <a:t>"&gt;	</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err="1">
                <a:solidFill>
                  <a:srgbClr val="0000FF"/>
                </a:solidFill>
                <a:latin typeface="Courier New" pitchFamily="-106" charset="0"/>
                <a:ea typeface="ＭＳ Ｐゴシック" pitchFamily="-106" charset="-128"/>
                <a:cs typeface="Courier New" pitchFamily="-106" charset="0"/>
              </a:rPr>
              <a:t>ul</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data-role</a:t>
            </a:r>
            <a:r>
              <a:rPr lang="en-GB" b="1" dirty="0">
                <a:solidFill>
                  <a:srgbClr val="000000"/>
                </a:solidFill>
                <a:latin typeface="Courier New" pitchFamily="-106" charset="0"/>
                <a:ea typeface="ＭＳ Ｐゴシック" pitchFamily="-106" charset="-128"/>
                <a:cs typeface="Courier New" pitchFamily="-106" charset="0"/>
              </a:rPr>
              <a:t>="</a:t>
            </a:r>
            <a:r>
              <a:rPr lang="en-GB" b="1" dirty="0" err="1" smtClean="0">
                <a:solidFill>
                  <a:srgbClr val="00CE00"/>
                </a:solidFill>
                <a:latin typeface="Courier New" pitchFamily="-106" charset="0"/>
                <a:ea typeface="ＭＳ Ｐゴシック" pitchFamily="-106" charset="-128"/>
                <a:cs typeface="Courier New" pitchFamily="-106" charset="0"/>
              </a:rPr>
              <a:t>listview</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smtClean="0">
                <a:solidFill>
                  <a:srgbClr val="FF0000"/>
                </a:solidFill>
                <a:latin typeface="Courier New" pitchFamily="-106" charset="0"/>
                <a:ea typeface="ＭＳ Ｐゴシック" pitchFamily="-106" charset="-128"/>
                <a:cs typeface="Courier New" pitchFamily="-106" charset="0"/>
              </a:rPr>
              <a:t>data</a:t>
            </a:r>
            <a:r>
              <a:rPr lang="en-GB" b="1" dirty="0">
                <a:solidFill>
                  <a:srgbClr val="FF0000"/>
                </a:solidFill>
                <a:latin typeface="Courier New" pitchFamily="-106" charset="0"/>
                <a:ea typeface="ＭＳ Ｐゴシック" pitchFamily="-106" charset="-128"/>
                <a:cs typeface="Courier New" pitchFamily="-106" charset="0"/>
              </a:rPr>
              <a:t>-inset</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true</a:t>
            </a:r>
            <a:r>
              <a:rPr lang="en-GB" b="1" dirty="0" smtClean="0">
                <a:solidFill>
                  <a:srgbClr val="000000"/>
                </a:solidFill>
                <a:latin typeface="Courier New" pitchFamily="-106" charset="0"/>
                <a:ea typeface="ＭＳ Ｐゴシック" pitchFamily="-106" charset="-128"/>
                <a:cs typeface="Courier New" pitchFamily="-106" charset="0"/>
              </a:rPr>
              <a:t>"&gt; </a:t>
            </a:r>
          </a:p>
          <a:p>
            <a:pPr lvl="2"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li</a:t>
            </a:r>
            <a:r>
              <a:rPr lang="en-GB" b="1" dirty="0">
                <a:solidFill>
                  <a:srgbClr val="000000"/>
                </a:solidFill>
                <a:latin typeface="Courier New" pitchFamily="-106" charset="0"/>
                <a:ea typeface="ＭＳ Ｐゴシック" pitchFamily="-106" charset="-128"/>
                <a:cs typeface="Courier New" pitchFamily="-106" charset="0"/>
              </a:rPr>
              <a:t>&gt;&lt;</a:t>
            </a:r>
            <a:r>
              <a:rPr lang="en-GB" b="1" dirty="0">
                <a:solidFill>
                  <a:srgbClr val="0000FF"/>
                </a:solidFill>
                <a:latin typeface="Courier New" pitchFamily="-106" charset="0"/>
                <a:ea typeface="ＭＳ Ｐゴシック" pitchFamily="-106" charset="-128"/>
                <a:cs typeface="Courier New" pitchFamily="-106" charset="0"/>
              </a:rPr>
              <a:t>a</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FF0000"/>
                </a:solidFill>
                <a:latin typeface="Courier New" pitchFamily="-106" charset="0"/>
                <a:ea typeface="ＭＳ Ｐゴシック" pitchFamily="-106" charset="-128"/>
                <a:cs typeface="Courier New" pitchFamily="-106" charset="0"/>
              </a:rPr>
              <a:t>href</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&gt;HTML&lt;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a</a:t>
            </a:r>
            <a:r>
              <a:rPr lang="en-GB" b="1" dirty="0">
                <a:solidFill>
                  <a:srgbClr val="000000"/>
                </a:solidFill>
                <a:latin typeface="Courier New" pitchFamily="-106" charset="0"/>
                <a:ea typeface="ＭＳ Ｐゴシック" pitchFamily="-106" charset="-128"/>
                <a:cs typeface="Courier New" pitchFamily="-106" charset="0"/>
              </a:rPr>
              <a:t>&gt;&lt;/</a:t>
            </a:r>
            <a:r>
              <a:rPr lang="en-GB" b="1" dirty="0">
                <a:solidFill>
                  <a:srgbClr val="0000FF"/>
                </a:solidFill>
                <a:latin typeface="Courier New" pitchFamily="-106" charset="0"/>
                <a:ea typeface="ＭＳ Ｐゴシック" pitchFamily="-106" charset="-128"/>
                <a:cs typeface="Courier New" pitchFamily="-106" charset="0"/>
              </a:rPr>
              <a:t>li</a:t>
            </a:r>
            <a:r>
              <a:rPr lang="en-GB" b="1" dirty="0" smtClean="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li</a:t>
            </a:r>
            <a:r>
              <a:rPr lang="en-GB" b="1" dirty="0">
                <a:solidFill>
                  <a:srgbClr val="000000"/>
                </a:solidFill>
                <a:latin typeface="Courier New" pitchFamily="-106" charset="0"/>
                <a:ea typeface="ＭＳ Ｐゴシック" pitchFamily="-106" charset="-128"/>
                <a:cs typeface="Courier New" pitchFamily="-106" charset="0"/>
              </a:rPr>
              <a:t>&gt;&lt;</a:t>
            </a:r>
            <a:r>
              <a:rPr lang="en-GB" b="1" dirty="0">
                <a:solidFill>
                  <a:srgbClr val="0000FF"/>
                </a:solidFill>
                <a:latin typeface="Courier New" pitchFamily="-106" charset="0"/>
                <a:ea typeface="ＭＳ Ｐゴシック" pitchFamily="-106" charset="-128"/>
                <a:cs typeface="Courier New" pitchFamily="-106" charset="0"/>
              </a:rPr>
              <a:t>a</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FF0000"/>
                </a:solidFill>
                <a:latin typeface="Courier New" pitchFamily="-106" charset="0"/>
                <a:ea typeface="ＭＳ Ｐゴシック" pitchFamily="-106" charset="-128"/>
                <a:cs typeface="Courier New" pitchFamily="-106" charset="0"/>
              </a:rPr>
              <a:t>href</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&gt;CSS&lt;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a</a:t>
            </a:r>
            <a:r>
              <a:rPr lang="en-GB" b="1" dirty="0">
                <a:solidFill>
                  <a:srgbClr val="000000"/>
                </a:solidFill>
                <a:latin typeface="Courier New" pitchFamily="-106" charset="0"/>
                <a:ea typeface="ＭＳ Ｐゴシック" pitchFamily="-106" charset="-128"/>
                <a:cs typeface="Courier New" pitchFamily="-106" charset="0"/>
              </a:rPr>
              <a:t>&gt;&lt;/</a:t>
            </a:r>
            <a:r>
              <a:rPr lang="en-GB" b="1" dirty="0">
                <a:solidFill>
                  <a:srgbClr val="0000FF"/>
                </a:solidFill>
                <a:latin typeface="Courier New" pitchFamily="-106" charset="0"/>
                <a:ea typeface="ＭＳ Ｐゴシック" pitchFamily="-106" charset="-128"/>
                <a:cs typeface="Courier New" pitchFamily="-106" charset="0"/>
              </a:rPr>
              <a:t>li</a:t>
            </a:r>
            <a:r>
              <a:rPr lang="en-GB" b="1" dirty="0" smtClean="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li</a:t>
            </a:r>
            <a:r>
              <a:rPr lang="en-GB" b="1" dirty="0">
                <a:solidFill>
                  <a:srgbClr val="000000"/>
                </a:solidFill>
                <a:latin typeface="Courier New" pitchFamily="-106" charset="0"/>
                <a:ea typeface="ＭＳ Ｐゴシック" pitchFamily="-106" charset="-128"/>
                <a:cs typeface="Courier New" pitchFamily="-106" charset="0"/>
              </a:rPr>
              <a:t>&gt;&lt;</a:t>
            </a:r>
            <a:r>
              <a:rPr lang="en-GB" b="1" dirty="0">
                <a:solidFill>
                  <a:srgbClr val="0000FF"/>
                </a:solidFill>
                <a:latin typeface="Courier New" pitchFamily="-106" charset="0"/>
                <a:ea typeface="ＭＳ Ｐゴシック" pitchFamily="-106" charset="-128"/>
                <a:cs typeface="Courier New" pitchFamily="-106" charset="0"/>
              </a:rPr>
              <a:t>a</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FF0000"/>
                </a:solidFill>
                <a:latin typeface="Courier New" pitchFamily="-106" charset="0"/>
                <a:ea typeface="ＭＳ Ｐゴシック" pitchFamily="-106" charset="-128"/>
                <a:cs typeface="Courier New" pitchFamily="-106" charset="0"/>
              </a:rPr>
              <a:t>href</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&gt;JavaScript&lt;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a</a:t>
            </a:r>
            <a:r>
              <a:rPr lang="en-GB" b="1" dirty="0">
                <a:solidFill>
                  <a:srgbClr val="000000"/>
                </a:solidFill>
                <a:latin typeface="Courier New" pitchFamily="-106" charset="0"/>
                <a:ea typeface="ＭＳ Ｐゴシック" pitchFamily="-106" charset="-128"/>
                <a:cs typeface="Courier New" pitchFamily="-106" charset="0"/>
              </a:rPr>
              <a:t>&gt;&lt;/</a:t>
            </a:r>
            <a:r>
              <a:rPr lang="en-GB" b="1" dirty="0">
                <a:solidFill>
                  <a:srgbClr val="0000FF"/>
                </a:solidFill>
                <a:latin typeface="Courier New" pitchFamily="-106" charset="0"/>
                <a:ea typeface="ＭＳ Ｐゴシック" pitchFamily="-106" charset="-128"/>
                <a:cs typeface="Courier New" pitchFamily="-106" charset="0"/>
              </a:rPr>
              <a:t>li</a:t>
            </a:r>
            <a:r>
              <a:rPr lang="en-GB" b="1" dirty="0" smtClean="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li</a:t>
            </a:r>
            <a:r>
              <a:rPr lang="en-GB" b="1" dirty="0">
                <a:solidFill>
                  <a:srgbClr val="000000"/>
                </a:solidFill>
                <a:latin typeface="Courier New" pitchFamily="-106" charset="0"/>
                <a:ea typeface="ＭＳ Ｐゴシック" pitchFamily="-106" charset="-128"/>
                <a:cs typeface="Courier New" pitchFamily="-106" charset="0"/>
              </a:rPr>
              <a:t>&gt;&lt;</a:t>
            </a:r>
            <a:r>
              <a:rPr lang="en-GB" b="1" dirty="0">
                <a:solidFill>
                  <a:srgbClr val="0000FF"/>
                </a:solidFill>
                <a:latin typeface="Courier New" pitchFamily="-106" charset="0"/>
                <a:ea typeface="ＭＳ Ｐゴシック" pitchFamily="-106" charset="-128"/>
                <a:cs typeface="Courier New" pitchFamily="-106" charset="0"/>
              </a:rPr>
              <a:t>a</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FF0000"/>
                </a:solidFill>
                <a:latin typeface="Courier New" pitchFamily="-106" charset="0"/>
                <a:ea typeface="ＭＳ Ｐゴシック" pitchFamily="-106" charset="-128"/>
                <a:cs typeface="Courier New" pitchFamily="-106" charset="0"/>
              </a:rPr>
              <a:t>href</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&gt;SVG&lt;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a</a:t>
            </a:r>
            <a:r>
              <a:rPr lang="en-GB" b="1" dirty="0">
                <a:solidFill>
                  <a:srgbClr val="000000"/>
                </a:solidFill>
                <a:latin typeface="Courier New" pitchFamily="-106" charset="0"/>
                <a:ea typeface="ＭＳ Ｐゴシック" pitchFamily="-106" charset="-128"/>
                <a:cs typeface="Courier New" pitchFamily="-106" charset="0"/>
              </a:rPr>
              <a:t>&gt;&lt;/</a:t>
            </a:r>
            <a:r>
              <a:rPr lang="en-GB" b="1" dirty="0">
                <a:solidFill>
                  <a:srgbClr val="0000FF"/>
                </a:solidFill>
                <a:latin typeface="Courier New" pitchFamily="-106" charset="0"/>
                <a:ea typeface="ＭＳ Ｐゴシック" pitchFamily="-106" charset="-128"/>
                <a:cs typeface="Courier New" pitchFamily="-106" charset="0"/>
              </a:rPr>
              <a:t>li</a:t>
            </a:r>
            <a:r>
              <a:rPr lang="en-GB" b="1" dirty="0" smtClean="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00"/>
                </a:solidFill>
                <a:latin typeface="Courier New" pitchFamily="-106" charset="0"/>
                <a:ea typeface="ＭＳ Ｐゴシック" pitchFamily="-106" charset="-128"/>
                <a:cs typeface="Courier New" pitchFamily="-106" charset="0"/>
              </a:rPr>
              <a:t>/</a:t>
            </a:r>
            <a:r>
              <a:rPr lang="en-GB" b="1" dirty="0" err="1">
                <a:solidFill>
                  <a:srgbClr val="0000FF"/>
                </a:solidFill>
                <a:latin typeface="Courier New" pitchFamily="-106" charset="0"/>
                <a:ea typeface="ＭＳ Ｐゴシック" pitchFamily="-106" charset="-128"/>
                <a:cs typeface="Courier New" pitchFamily="-106" charset="0"/>
              </a:rPr>
              <a:t>ul</a:t>
            </a:r>
            <a:r>
              <a:rPr lang="en-GB" b="1" dirty="0">
                <a:solidFill>
                  <a:srgbClr val="000000"/>
                </a:solidFill>
                <a:latin typeface="Courier New" pitchFamily="-106" charset="0"/>
                <a:ea typeface="ＭＳ Ｐゴシック" pitchFamily="-106" charset="-128"/>
                <a:cs typeface="Courier New" pitchFamily="-106" charset="0"/>
              </a:rPr>
              <a:t>&gt;    </a:t>
            </a:r>
            <a:endParaRPr lang="en-GB" b="1" dirty="0" smtClean="0">
              <a:solidFill>
                <a:srgbClr val="000000"/>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smtClean="0">
                <a:solidFill>
                  <a:srgbClr val="0000FF"/>
                </a:solidFill>
                <a:latin typeface="Courier New" pitchFamily="-106" charset="0"/>
                <a:ea typeface="ＭＳ Ｐゴシック" pitchFamily="-106" charset="-128"/>
                <a:cs typeface="Courier New" pitchFamily="-106" charset="0"/>
              </a:rPr>
              <a:t>div</a:t>
            </a:r>
            <a:r>
              <a:rPr lang="en-GB" b="1" dirty="0" smtClean="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div</a:t>
            </a:r>
            <a:r>
              <a:rPr lang="en-GB" b="1" dirty="0" smtClean="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body</a:t>
            </a:r>
            <a:r>
              <a:rPr lang="en-GB" b="1" dirty="0" smtClean="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p>
        </p:txBody>
      </p:sp>
      <p:cxnSp>
        <p:nvCxnSpPr>
          <p:cNvPr id="3" name="Straight Connector 2"/>
          <p:cNvCxnSpPr/>
          <p:nvPr/>
        </p:nvCxnSpPr>
        <p:spPr>
          <a:xfrm>
            <a:off x="1331640" y="144016"/>
            <a:ext cx="0" cy="496855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rot="16200000">
            <a:off x="-1385811" y="2012257"/>
            <a:ext cx="4357683" cy="1077218"/>
          </a:xfrm>
          <a:prstGeom prst="rect">
            <a:avLst/>
          </a:prstGeom>
          <a:noFill/>
        </p:spPr>
        <p:txBody>
          <a:bodyPr wrap="none" rtlCol="0">
            <a:spAutoFit/>
          </a:bodyPr>
          <a:lstStyle/>
          <a:p>
            <a:pPr algn="ctr"/>
            <a:r>
              <a:rPr lang="en-US" sz="3200" b="1" dirty="0" smtClean="0"/>
              <a:t>Simple </a:t>
            </a:r>
            <a:r>
              <a:rPr lang="en-US" sz="3200" b="1" dirty="0" err="1" smtClean="0"/>
              <a:t>jQuery</a:t>
            </a:r>
            <a:r>
              <a:rPr lang="en-US" sz="3200" b="1" dirty="0" smtClean="0"/>
              <a:t> Mobile </a:t>
            </a:r>
          </a:p>
          <a:p>
            <a:pPr algn="ctr"/>
            <a:r>
              <a:rPr lang="en-US" sz="3200" b="1" dirty="0" err="1" smtClean="0"/>
              <a:t>Listview</a:t>
            </a:r>
            <a:r>
              <a:rPr lang="en-US" sz="3200" b="1" dirty="0" smtClean="0"/>
              <a:t> Example</a:t>
            </a:r>
            <a:endParaRPr lang="en-US" sz="3200" b="1" dirty="0"/>
          </a:p>
        </p:txBody>
      </p:sp>
      <p:pic>
        <p:nvPicPr>
          <p:cNvPr id="2" name="Picture 1" descr="Screen Shot 2012-10-08 at 12.05.13 PM.png"/>
          <p:cNvPicPr>
            <a:picLocks noChangeAspect="1"/>
          </p:cNvPicPr>
          <p:nvPr/>
        </p:nvPicPr>
        <p:blipFill rotWithShape="1">
          <a:blip r:embed="rId3">
            <a:extLst>
              <a:ext uri="{28A0092B-C50C-407E-A947-70E740481C1C}">
                <a14:useLocalDpi xmlns:a14="http://schemas.microsoft.com/office/drawing/2010/main" val="0"/>
              </a:ext>
            </a:extLst>
          </a:blip>
          <a:srcRect b="43400"/>
          <a:stretch/>
        </p:blipFill>
        <p:spPr>
          <a:xfrm>
            <a:off x="6948264" y="3422946"/>
            <a:ext cx="2123728" cy="1810570"/>
          </a:xfrm>
          <a:prstGeom prst="rect">
            <a:avLst/>
          </a:prstGeom>
          <a:ln>
            <a:solidFill>
              <a:srgbClr val="000000"/>
            </a:solidFill>
          </a:ln>
        </p:spPr>
      </p:pic>
    </p:spTree>
    <p:extLst>
      <p:ext uri="{BB962C8B-B14F-4D97-AF65-F5344CB8AC3E}">
        <p14:creationId xmlns:p14="http://schemas.microsoft.com/office/powerpoint/2010/main" val="387694244"/>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Presentation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Calibri"/>
                <a:cs typeface="Calibri"/>
              </a:rPr>
              <a:t>jQuery</a:t>
            </a:r>
            <a:r>
              <a:rPr lang="en-US" dirty="0" smtClean="0">
                <a:latin typeface="Calibri"/>
                <a:cs typeface="Calibri"/>
              </a:rPr>
              <a:t> Mobile</a:t>
            </a:r>
            <a:endParaRPr kumimoji="0" lang="en-US" i="0" u="none" strike="noStrike" kern="1200" cap="none" spc="0" normalizeH="0" baseline="0" dirty="0" smtClean="0">
              <a:ln>
                <a:noFill/>
              </a:ln>
              <a:solidFill>
                <a:schemeClr val="tx1"/>
              </a:solidFill>
              <a:effectLst/>
              <a:uLnTx/>
              <a:uFillTx/>
              <a:latin typeface="Calibri"/>
              <a:cs typeface="Calibri"/>
            </a:endParaRPr>
          </a:p>
        </p:txBody>
      </p:sp>
      <p:sp>
        <p:nvSpPr>
          <p:cNvPr id="7" name="Espace réservé du contenu 2"/>
          <p:cNvSpPr>
            <a:spLocks noGrp="1"/>
          </p:cNvSpPr>
          <p:nvPr>
            <p:ph idx="1"/>
          </p:nvPr>
        </p:nvSpPr>
        <p:spPr>
          <a:xfrm>
            <a:off x="457200" y="1128713"/>
            <a:ext cx="8435975" cy="4230687"/>
          </a:xfrm>
        </p:spPr>
        <p:txBody>
          <a:bodyPr/>
          <a:lstStyle/>
          <a:p>
            <a:endParaRPr lang="en-US" dirty="0" smtClean="0"/>
          </a:p>
          <a:p>
            <a:r>
              <a:rPr lang="en-US" dirty="0" err="1" smtClean="0"/>
              <a:t>jQuery</a:t>
            </a:r>
            <a:r>
              <a:rPr lang="en-US" dirty="0" smtClean="0"/>
              <a:t> Mobile </a:t>
            </a:r>
            <a:r>
              <a:rPr lang="en-US" dirty="0"/>
              <a:t>contains a full set of form </a:t>
            </a:r>
            <a:r>
              <a:rPr lang="en-US" dirty="0" smtClean="0"/>
              <a:t>widgets</a:t>
            </a:r>
          </a:p>
          <a:p>
            <a:pPr lvl="1"/>
            <a:r>
              <a:rPr lang="en-US" dirty="0" smtClean="0"/>
              <a:t>Automatically enhanced with a touch</a:t>
            </a:r>
            <a:r>
              <a:rPr lang="en-US" dirty="0"/>
              <a:t>-friendly </a:t>
            </a:r>
            <a:r>
              <a:rPr lang="en-US" dirty="0" smtClean="0"/>
              <a:t>style</a:t>
            </a:r>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215477"/>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à coins arrondis 4"/>
          <p:cNvSpPr/>
          <p:nvPr/>
        </p:nvSpPr>
        <p:spPr>
          <a:xfrm>
            <a:off x="251520" y="49188"/>
            <a:ext cx="8712968" cy="523376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form</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data-role</a:t>
            </a:r>
            <a:r>
              <a:rPr lang="en-GB" b="1" dirty="0">
                <a:solidFill>
                  <a:srgbClr val="000000"/>
                </a:solidFill>
                <a:latin typeface="Courier New" pitchFamily="-106" charset="0"/>
                <a:ea typeface="ＭＳ Ｐゴシック" pitchFamily="-106" charset="-128"/>
                <a:cs typeface="Courier New" pitchFamily="-106" charset="0"/>
              </a:rPr>
              <a:t>="</a:t>
            </a:r>
            <a:r>
              <a:rPr lang="en-GB" b="1" dirty="0" err="1">
                <a:solidFill>
                  <a:srgbClr val="00CE00"/>
                </a:solidFill>
                <a:latin typeface="Courier New" pitchFamily="-106" charset="0"/>
                <a:ea typeface="ＭＳ Ｐゴシック" pitchFamily="-106" charset="-128"/>
                <a:cs typeface="Courier New" pitchFamily="-106" charset="0"/>
              </a:rPr>
              <a:t>fieldcontain</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label</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for</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gender</a:t>
            </a:r>
            <a:r>
              <a:rPr lang="en-GB" b="1" dirty="0">
                <a:solidFill>
                  <a:srgbClr val="000000"/>
                </a:solidFill>
                <a:latin typeface="Courier New" pitchFamily="-106" charset="0"/>
                <a:ea typeface="ＭＳ Ｐゴシック" pitchFamily="-106" charset="-128"/>
                <a:cs typeface="Courier New" pitchFamily="-106" charset="0"/>
              </a:rPr>
              <a:t>"&gt;Gender&lt;/</a:t>
            </a:r>
            <a:r>
              <a:rPr lang="en-GB" b="1" dirty="0">
                <a:solidFill>
                  <a:srgbClr val="0000FF"/>
                </a:solidFill>
                <a:latin typeface="Courier New" pitchFamily="-106" charset="0"/>
                <a:ea typeface="ＭＳ Ｐゴシック" pitchFamily="-106" charset="-128"/>
                <a:cs typeface="Courier New" pitchFamily="-106" charset="0"/>
              </a:rPr>
              <a:t>label</a:t>
            </a:r>
            <a:r>
              <a:rPr lang="en-GB" b="1" dirty="0" smtClean="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select</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id</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gender</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name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gender</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option</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value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MALE</a:t>
            </a:r>
            <a:r>
              <a:rPr lang="en-GB" b="1" dirty="0">
                <a:solidFill>
                  <a:srgbClr val="000000"/>
                </a:solidFill>
                <a:latin typeface="Courier New" pitchFamily="-106" charset="0"/>
                <a:ea typeface="ＭＳ Ｐゴシック" pitchFamily="-106" charset="-128"/>
                <a:cs typeface="Courier New" pitchFamily="-106" charset="0"/>
              </a:rPr>
              <a:t>"&gt;Male&lt;/</a:t>
            </a:r>
            <a:r>
              <a:rPr lang="en-GB" b="1" dirty="0">
                <a:solidFill>
                  <a:srgbClr val="0000FF"/>
                </a:solidFill>
                <a:latin typeface="Courier New" pitchFamily="-106" charset="0"/>
                <a:ea typeface="ＭＳ Ｐゴシック" pitchFamily="-106" charset="-128"/>
                <a:cs typeface="Courier New" pitchFamily="-106" charset="0"/>
              </a:rPr>
              <a:t>option</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option</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value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FEMALE</a:t>
            </a:r>
            <a:r>
              <a:rPr lang="en-GB" b="1" dirty="0">
                <a:solidFill>
                  <a:srgbClr val="000000"/>
                </a:solidFill>
                <a:latin typeface="Courier New" pitchFamily="-106" charset="0"/>
                <a:ea typeface="ＭＳ Ｐゴシック" pitchFamily="-106" charset="-128"/>
                <a:cs typeface="Courier New" pitchFamily="-106" charset="0"/>
              </a:rPr>
              <a:t>"&gt;Female&lt;/</a:t>
            </a:r>
            <a:r>
              <a:rPr lang="en-GB" b="1" dirty="0">
                <a:solidFill>
                  <a:srgbClr val="0000FF"/>
                </a:solidFill>
                <a:latin typeface="Courier New" pitchFamily="-106" charset="0"/>
                <a:ea typeface="ＭＳ Ｐゴシック" pitchFamily="-106" charset="-128"/>
                <a:cs typeface="Courier New" pitchFamily="-106" charset="0"/>
              </a:rPr>
              <a:t>option</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select</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div</a:t>
            </a:r>
            <a:r>
              <a:rPr lang="en-GB" b="1" dirty="0" smtClean="0">
                <a:solidFill>
                  <a:srgbClr val="000000"/>
                </a:solidFill>
                <a:latin typeface="Courier New" pitchFamily="-106" charset="0"/>
                <a:ea typeface="ＭＳ Ｐゴシック" pitchFamily="-106" charset="-128"/>
                <a:cs typeface="Courier New" pitchFamily="-106" charset="0"/>
              </a:rPr>
              <a:t>&gt;</a:t>
            </a:r>
            <a:endParaRPr lang="en-GB" b="1" dirty="0">
              <a:solidFill>
                <a:srgbClr val="000000"/>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data-role</a:t>
            </a:r>
            <a:r>
              <a:rPr lang="en-GB" b="1" dirty="0">
                <a:solidFill>
                  <a:srgbClr val="000000"/>
                </a:solidFill>
                <a:latin typeface="Courier New" pitchFamily="-106" charset="0"/>
                <a:ea typeface="ＭＳ Ｐゴシック" pitchFamily="-106" charset="-128"/>
                <a:cs typeface="Courier New" pitchFamily="-106" charset="0"/>
              </a:rPr>
              <a:t>="</a:t>
            </a:r>
            <a:r>
              <a:rPr lang="en-GB" b="1" dirty="0" err="1">
                <a:solidFill>
                  <a:srgbClr val="00CE00"/>
                </a:solidFill>
                <a:latin typeface="Courier New" pitchFamily="-106" charset="0"/>
                <a:ea typeface="ＭＳ Ｐゴシック" pitchFamily="-106" charset="-128"/>
                <a:cs typeface="Courier New" pitchFamily="-106" charset="0"/>
              </a:rPr>
              <a:t>fieldcontain</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label</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for</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age</a:t>
            </a:r>
            <a:r>
              <a:rPr lang="en-GB" b="1" dirty="0">
                <a:solidFill>
                  <a:srgbClr val="000000"/>
                </a:solidFill>
                <a:latin typeface="Courier New" pitchFamily="-106" charset="0"/>
                <a:ea typeface="ＭＳ Ｐゴシック" pitchFamily="-106" charset="-128"/>
                <a:cs typeface="Courier New" pitchFamily="-106" charset="0"/>
              </a:rPr>
              <a:t>"&gt;Age:&lt;/</a:t>
            </a:r>
            <a:r>
              <a:rPr lang="en-GB" b="1" dirty="0">
                <a:solidFill>
                  <a:srgbClr val="0000FF"/>
                </a:solidFill>
                <a:latin typeface="Courier New" pitchFamily="-106" charset="0"/>
                <a:ea typeface="ＭＳ Ｐゴシック" pitchFamily="-106" charset="-128"/>
                <a:cs typeface="Courier New" pitchFamily="-106" charset="0"/>
              </a:rPr>
              <a:t>label</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input</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type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range</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id</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age</a:t>
            </a:r>
            <a:r>
              <a:rPr lang="en-GB" b="1" dirty="0">
                <a:solidFill>
                  <a:srgbClr val="000000"/>
                </a:solidFill>
                <a:latin typeface="Courier New" pitchFamily="-106" charset="0"/>
                <a:ea typeface="ＭＳ Ｐゴシック" pitchFamily="-106" charset="-128"/>
                <a:cs typeface="Courier New" pitchFamily="-106" charset="0"/>
              </a:rPr>
              <a:t>" </a:t>
            </a:r>
            <a:endParaRPr lang="en-GB" b="1" dirty="0" smtClean="0">
              <a:solidFill>
                <a:srgbClr val="000000"/>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GB" b="1" dirty="0" smtClean="0">
                <a:solidFill>
                  <a:srgbClr val="FF0000"/>
                </a:solidFill>
                <a:latin typeface="Courier New" pitchFamily="-106" charset="0"/>
                <a:ea typeface="ＭＳ Ｐゴシック" pitchFamily="-106" charset="-128"/>
                <a:cs typeface="Courier New" pitchFamily="-106" charset="0"/>
              </a:rPr>
              <a:t>	name</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age</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smtClean="0">
                <a:solidFill>
                  <a:srgbClr val="FF0000"/>
                </a:solidFill>
                <a:latin typeface="Courier New" pitchFamily="-106" charset="0"/>
                <a:ea typeface="ＭＳ Ｐゴシック" pitchFamily="-106" charset="-128"/>
                <a:cs typeface="Courier New" pitchFamily="-106" charset="0"/>
              </a:rPr>
              <a:t>min</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0</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max</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100</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data-role</a:t>
            </a:r>
            <a:r>
              <a:rPr lang="en-GB" b="1" dirty="0">
                <a:solidFill>
                  <a:srgbClr val="000000"/>
                </a:solidFill>
                <a:latin typeface="Courier New" pitchFamily="-106" charset="0"/>
                <a:ea typeface="ＭＳ Ｐゴシック" pitchFamily="-106" charset="-128"/>
                <a:cs typeface="Courier New" pitchFamily="-106" charset="0"/>
              </a:rPr>
              <a:t>="</a:t>
            </a:r>
            <a:r>
              <a:rPr lang="en-GB" b="1" dirty="0" err="1">
                <a:solidFill>
                  <a:srgbClr val="00CE00"/>
                </a:solidFill>
                <a:latin typeface="Courier New" pitchFamily="-106" charset="0"/>
                <a:ea typeface="ＭＳ Ｐゴシック" pitchFamily="-106" charset="-128"/>
                <a:cs typeface="Courier New" pitchFamily="-106" charset="0"/>
              </a:rPr>
              <a:t>fieldcontain</a:t>
            </a:r>
            <a:r>
              <a:rPr lang="en-GB" b="1" dirty="0">
                <a:solidFill>
                  <a:srgbClr val="000000"/>
                </a:solidFill>
                <a:latin typeface="Courier New" pitchFamily="-106" charset="0"/>
                <a:ea typeface="ＭＳ Ｐゴシック" pitchFamily="-106" charset="-128"/>
                <a:cs typeface="Courier New" pitchFamily="-106" charset="0"/>
              </a:rPr>
              <a:t>"&gt;    </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input</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type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submit</a:t>
            </a:r>
            <a:r>
              <a:rPr lang="en-GB" b="1" dirty="0">
                <a:solidFill>
                  <a:srgbClr val="000000"/>
                </a:solidFill>
                <a:latin typeface="Courier New" pitchFamily="-106" charset="0"/>
                <a:ea typeface="ＭＳ Ｐゴシック" pitchFamily="-106" charset="-128"/>
                <a:cs typeface="Courier New" pitchFamily="-106" charset="0"/>
              </a:rPr>
              <a:t>" </a:t>
            </a:r>
            <a:endParaRPr lang="en-GB" b="1" dirty="0" smtClean="0">
              <a:solidFill>
                <a:srgbClr val="000000"/>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FF0000"/>
                </a:solidFill>
                <a:latin typeface="Courier New" pitchFamily="-106" charset="0"/>
                <a:ea typeface="ＭＳ Ｐゴシック" pitchFamily="-106" charset="-128"/>
                <a:cs typeface="Courier New" pitchFamily="-106" charset="0"/>
              </a:rPr>
              <a:t>value</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CE00"/>
                </a:solidFill>
                <a:latin typeface="Courier New" pitchFamily="-106" charset="0"/>
                <a:ea typeface="ＭＳ Ｐゴシック" pitchFamily="-106" charset="-128"/>
                <a:cs typeface="Courier New" pitchFamily="-106" charset="0"/>
              </a:rPr>
              <a:t>Submit</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form</a:t>
            </a:r>
            <a:r>
              <a:rPr lang="en-GB" b="1" dirty="0" smtClean="0">
                <a:solidFill>
                  <a:srgbClr val="000000"/>
                </a:solidFill>
                <a:latin typeface="Courier New" pitchFamily="-106" charset="0"/>
                <a:ea typeface="ＭＳ Ｐゴシック" pitchFamily="-106" charset="-128"/>
                <a:cs typeface="Courier New" pitchFamily="-106" charset="0"/>
              </a:rPr>
              <a:t>&gt;</a:t>
            </a:r>
            <a:endParaRPr lang="en-GB" b="1" dirty="0">
              <a:solidFill>
                <a:srgbClr val="000000"/>
              </a:solidFill>
              <a:latin typeface="Courier New" pitchFamily="-106" charset="0"/>
              <a:ea typeface="ＭＳ Ｐゴシック" pitchFamily="-106" charset="-128"/>
              <a:cs typeface="Courier New" pitchFamily="-106" charset="0"/>
            </a:endParaRPr>
          </a:p>
        </p:txBody>
      </p:sp>
      <p:cxnSp>
        <p:nvCxnSpPr>
          <p:cNvPr id="3" name="Straight Connector 2"/>
          <p:cNvCxnSpPr/>
          <p:nvPr/>
        </p:nvCxnSpPr>
        <p:spPr>
          <a:xfrm>
            <a:off x="1331640" y="49188"/>
            <a:ext cx="0" cy="518457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rot="16200000">
            <a:off x="-1385811" y="2012257"/>
            <a:ext cx="4357683" cy="1077218"/>
          </a:xfrm>
          <a:prstGeom prst="rect">
            <a:avLst/>
          </a:prstGeom>
          <a:noFill/>
        </p:spPr>
        <p:txBody>
          <a:bodyPr wrap="none" rtlCol="0">
            <a:spAutoFit/>
          </a:bodyPr>
          <a:lstStyle/>
          <a:p>
            <a:pPr algn="ctr"/>
            <a:r>
              <a:rPr lang="en-US" sz="3200" b="1" dirty="0" smtClean="0"/>
              <a:t>Simple </a:t>
            </a:r>
            <a:r>
              <a:rPr lang="en-US" sz="3200" b="1" dirty="0" err="1" smtClean="0"/>
              <a:t>jQuery</a:t>
            </a:r>
            <a:r>
              <a:rPr lang="en-US" sz="3200" b="1" dirty="0" smtClean="0"/>
              <a:t> Mobile </a:t>
            </a:r>
          </a:p>
          <a:p>
            <a:pPr algn="ctr"/>
            <a:r>
              <a:rPr lang="en-US" sz="3200" b="1" dirty="0" smtClean="0"/>
              <a:t>Form Example</a:t>
            </a:r>
            <a:endParaRPr lang="en-US" sz="3200" b="1" dirty="0"/>
          </a:p>
        </p:txBody>
      </p:sp>
      <p:pic>
        <p:nvPicPr>
          <p:cNvPr id="2" name="Picture 1" descr="Screen Shot 2012-10-08 at 12.49.42 PM.png"/>
          <p:cNvPicPr>
            <a:picLocks noChangeAspect="1"/>
          </p:cNvPicPr>
          <p:nvPr/>
        </p:nvPicPr>
        <p:blipFill rotWithShape="1">
          <a:blip r:embed="rId3">
            <a:extLst>
              <a:ext uri="{28A0092B-C50C-407E-A947-70E740481C1C}">
                <a14:useLocalDpi xmlns:a14="http://schemas.microsoft.com/office/drawing/2010/main" val="0"/>
              </a:ext>
            </a:extLst>
          </a:blip>
          <a:srcRect b="44721"/>
          <a:stretch/>
        </p:blipFill>
        <p:spPr>
          <a:xfrm>
            <a:off x="6660232" y="2857500"/>
            <a:ext cx="2451844" cy="2162610"/>
          </a:xfrm>
          <a:prstGeom prst="rect">
            <a:avLst/>
          </a:prstGeom>
          <a:ln>
            <a:solidFill>
              <a:srgbClr val="000000"/>
            </a:solidFill>
          </a:ln>
        </p:spPr>
      </p:pic>
    </p:spTree>
    <p:extLst>
      <p:ext uri="{BB962C8B-B14F-4D97-AF65-F5344CB8AC3E}">
        <p14:creationId xmlns:p14="http://schemas.microsoft.com/office/powerpoint/2010/main" val="202947747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Page concept</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Calibri"/>
                <a:cs typeface="Calibri"/>
              </a:rPr>
              <a:t>jQuery</a:t>
            </a:r>
            <a:r>
              <a:rPr lang="en-US" dirty="0" smtClean="0">
                <a:latin typeface="Calibri"/>
                <a:cs typeface="Calibri"/>
              </a:rPr>
              <a:t> Mobile</a:t>
            </a:r>
            <a:endParaRPr kumimoji="0" lang="en-US" i="0" u="none" strike="noStrike" kern="1200" cap="none" spc="0" normalizeH="0" baseline="0" dirty="0" smtClean="0">
              <a:ln>
                <a:noFill/>
              </a:ln>
              <a:solidFill>
                <a:schemeClr val="tx1"/>
              </a:solidFill>
              <a:effectLst/>
              <a:uLnTx/>
              <a:uFillTx/>
              <a:latin typeface="Calibri"/>
              <a:cs typeface="Calibri"/>
            </a:endParaRPr>
          </a:p>
        </p:txBody>
      </p:sp>
      <p:sp>
        <p:nvSpPr>
          <p:cNvPr id="7" name="Espace réservé du contenu 2"/>
          <p:cNvSpPr>
            <a:spLocks noGrp="1"/>
          </p:cNvSpPr>
          <p:nvPr>
            <p:ph idx="1"/>
          </p:nvPr>
        </p:nvSpPr>
        <p:spPr>
          <a:xfrm>
            <a:off x="457200" y="1128713"/>
            <a:ext cx="8435975" cy="4230687"/>
          </a:xfrm>
        </p:spPr>
        <p:txBody>
          <a:bodyPr/>
          <a:lstStyle/>
          <a:p>
            <a:r>
              <a:rPr lang="en-US" dirty="0" smtClean="0"/>
              <a:t>A page is define by the content of an element with the </a:t>
            </a:r>
            <a:r>
              <a:rPr lang="en-US" i="1" dirty="0" smtClean="0"/>
              <a:t>page </a:t>
            </a:r>
            <a:r>
              <a:rPr lang="en-US" dirty="0" smtClean="0"/>
              <a:t>data-role</a:t>
            </a:r>
            <a:endParaRPr lang="en-US" dirty="0"/>
          </a:p>
          <a:p>
            <a:r>
              <a:rPr lang="en-US" dirty="0" smtClean="0"/>
              <a:t>Inside it, </a:t>
            </a:r>
            <a:r>
              <a:rPr lang="en-US" dirty="0"/>
              <a:t>any valid HTML markup can be </a:t>
            </a:r>
            <a:r>
              <a:rPr lang="en-US" dirty="0" smtClean="0"/>
              <a:t>used</a:t>
            </a:r>
            <a:endParaRPr lang="en-US" dirty="0"/>
          </a:p>
          <a:p>
            <a:pPr lvl="1"/>
            <a:r>
              <a:rPr lang="en-US" dirty="0"/>
              <a:t>B</a:t>
            </a:r>
            <a:r>
              <a:rPr lang="en-US" dirty="0" smtClean="0"/>
              <a:t>ut typical pages have children with the following </a:t>
            </a:r>
            <a:r>
              <a:rPr lang="en-US" i="1" dirty="0" smtClean="0"/>
              <a:t>data-roles</a:t>
            </a:r>
            <a:r>
              <a:rPr lang="en-US" dirty="0" smtClean="0"/>
              <a:t> :</a:t>
            </a:r>
          </a:p>
          <a:p>
            <a:pPr lvl="2"/>
            <a:r>
              <a:rPr lang="en-US" i="1" dirty="0" smtClean="0"/>
              <a:t>header</a:t>
            </a:r>
            <a:endParaRPr lang="en-US" dirty="0"/>
          </a:p>
          <a:p>
            <a:pPr lvl="2"/>
            <a:r>
              <a:rPr lang="en-US" i="1" dirty="0"/>
              <a:t>c</a:t>
            </a:r>
            <a:r>
              <a:rPr lang="en-US" i="1" dirty="0" smtClean="0"/>
              <a:t>ontent</a:t>
            </a:r>
          </a:p>
          <a:p>
            <a:pPr lvl="2"/>
            <a:r>
              <a:rPr lang="en-US" i="1" dirty="0" smtClean="0"/>
              <a:t>footer</a:t>
            </a:r>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48976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Page concept</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Calibri"/>
                <a:cs typeface="Calibri"/>
              </a:rPr>
              <a:t>jQuery</a:t>
            </a:r>
            <a:r>
              <a:rPr lang="en-US" dirty="0" smtClean="0">
                <a:latin typeface="Calibri"/>
                <a:cs typeface="Calibri"/>
              </a:rPr>
              <a:t> Mobile</a:t>
            </a:r>
            <a:endParaRPr kumimoji="0" lang="en-US" i="0" u="none" strike="noStrike" kern="1200" cap="none" spc="0" normalizeH="0" baseline="0" dirty="0" smtClean="0">
              <a:ln>
                <a:noFill/>
              </a:ln>
              <a:solidFill>
                <a:schemeClr val="tx1"/>
              </a:solidFill>
              <a:effectLst/>
              <a:uLnTx/>
              <a:uFillTx/>
              <a:latin typeface="Calibri"/>
              <a:cs typeface="Calibri"/>
            </a:endParaRPr>
          </a:p>
        </p:txBody>
      </p:sp>
      <p:sp>
        <p:nvSpPr>
          <p:cNvPr id="7" name="Espace réservé du contenu 2"/>
          <p:cNvSpPr>
            <a:spLocks noGrp="1"/>
          </p:cNvSpPr>
          <p:nvPr>
            <p:ph idx="1"/>
          </p:nvPr>
        </p:nvSpPr>
        <p:spPr>
          <a:xfrm>
            <a:off x="457200" y="1128713"/>
            <a:ext cx="8435975" cy="4230687"/>
          </a:xfrm>
        </p:spPr>
        <p:txBody>
          <a:bodyPr/>
          <a:lstStyle/>
          <a:p>
            <a:endParaRPr lang="en-US" dirty="0" smtClean="0"/>
          </a:p>
          <a:p>
            <a:r>
              <a:rPr lang="en-US" dirty="0" smtClean="0"/>
              <a:t>A single HTML document can contain multiple pages</a:t>
            </a:r>
          </a:p>
          <a:p>
            <a:pPr lvl="1"/>
            <a:endParaRPr lang="en-US" dirty="0" smtClean="0"/>
          </a:p>
          <a:p>
            <a:pPr lvl="1"/>
            <a:r>
              <a:rPr lang="en-US" dirty="0" smtClean="0"/>
              <a:t>Each </a:t>
            </a:r>
            <a:r>
              <a:rPr lang="en-US" i="1" dirty="0" smtClean="0"/>
              <a:t>page</a:t>
            </a:r>
            <a:r>
              <a:rPr lang="en-US" dirty="0" smtClean="0"/>
              <a:t> </a:t>
            </a:r>
            <a:r>
              <a:rPr lang="en-US" dirty="0"/>
              <a:t>block needs a unique </a:t>
            </a:r>
            <a:r>
              <a:rPr lang="en-US" i="1" dirty="0"/>
              <a:t>id</a:t>
            </a:r>
            <a:r>
              <a:rPr lang="en-US" dirty="0"/>
              <a:t> </a:t>
            </a:r>
            <a:r>
              <a:rPr lang="en-US" dirty="0" smtClean="0"/>
              <a:t>that </a:t>
            </a:r>
            <a:r>
              <a:rPr lang="en-US" dirty="0"/>
              <a:t>will be used to link internally between </a:t>
            </a:r>
            <a:r>
              <a:rPr lang="en-US" i="1" dirty="0" smtClean="0"/>
              <a:t>pages</a:t>
            </a:r>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532462"/>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à coins arrondis 4"/>
          <p:cNvSpPr/>
          <p:nvPr/>
        </p:nvSpPr>
        <p:spPr>
          <a:xfrm>
            <a:off x="251520" y="193204"/>
            <a:ext cx="8640960" cy="504056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lvl="2"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body</a:t>
            </a:r>
            <a:r>
              <a:rPr lang="en-GB" b="1" dirty="0" smtClean="0">
                <a:solidFill>
                  <a:srgbClr val="000000"/>
                </a:solidFill>
                <a:latin typeface="Courier New" pitchFamily="-106" charset="0"/>
                <a:ea typeface="ＭＳ Ｐゴシック" pitchFamily="-106" charset="-128"/>
                <a:cs typeface="Courier New" pitchFamily="-106" charset="0"/>
              </a:rPr>
              <a:t>&gt;</a:t>
            </a:r>
          </a:p>
          <a:p>
            <a:pPr lvl="3"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id</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page1</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data-role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page</a:t>
            </a:r>
            <a:r>
              <a:rPr lang="en-GB" b="1" dirty="0">
                <a:solidFill>
                  <a:srgbClr val="000000"/>
                </a:solidFill>
                <a:latin typeface="Courier New" pitchFamily="-106" charset="0"/>
                <a:ea typeface="ＭＳ Ｐゴシック" pitchFamily="-106" charset="-128"/>
                <a:cs typeface="Courier New" pitchFamily="-106" charset="0"/>
              </a:rPr>
              <a:t>"&gt;</a:t>
            </a:r>
          </a:p>
          <a:p>
            <a:pPr lvl="3"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data-role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header</a:t>
            </a:r>
            <a:r>
              <a:rPr lang="en-GB" b="1" dirty="0">
                <a:solidFill>
                  <a:srgbClr val="000000"/>
                </a:solidFill>
                <a:latin typeface="Courier New" pitchFamily="-106" charset="0"/>
                <a:ea typeface="ＭＳ Ｐゴシック" pitchFamily="-106" charset="-128"/>
                <a:cs typeface="Courier New" pitchFamily="-106" charset="0"/>
              </a:rPr>
              <a:t>"&gt;</a:t>
            </a:r>
          </a:p>
          <a:p>
            <a:pPr lvl="3"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h1</a:t>
            </a:r>
            <a:r>
              <a:rPr lang="en-GB" b="1" dirty="0">
                <a:solidFill>
                  <a:srgbClr val="000000"/>
                </a:solidFill>
                <a:latin typeface="Courier New" pitchFamily="-106" charset="0"/>
                <a:ea typeface="ＭＳ Ｐゴシック" pitchFamily="-106" charset="-128"/>
                <a:cs typeface="Courier New" pitchFamily="-106" charset="0"/>
              </a:rPr>
              <a:t>&gt;Page 1&lt;/</a:t>
            </a:r>
            <a:r>
              <a:rPr lang="en-GB" b="1" dirty="0">
                <a:solidFill>
                  <a:srgbClr val="0000FF"/>
                </a:solidFill>
                <a:latin typeface="Courier New" pitchFamily="-106" charset="0"/>
                <a:ea typeface="ＭＳ Ｐゴシック" pitchFamily="-106" charset="-128"/>
                <a:cs typeface="Courier New" pitchFamily="-106" charset="0"/>
              </a:rPr>
              <a:t>h1</a:t>
            </a:r>
            <a:r>
              <a:rPr lang="en-GB" b="1" dirty="0">
                <a:solidFill>
                  <a:srgbClr val="000000"/>
                </a:solidFill>
                <a:latin typeface="Courier New" pitchFamily="-106" charset="0"/>
                <a:ea typeface="ＭＳ Ｐゴシック" pitchFamily="-106" charset="-128"/>
                <a:cs typeface="Courier New" pitchFamily="-106" charset="0"/>
              </a:rPr>
              <a:t>&gt;</a:t>
            </a:r>
          </a:p>
          <a:p>
            <a:pPr lvl="3"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&gt;</a:t>
            </a:r>
          </a:p>
          <a:p>
            <a:pPr lvl="3"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data-role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content</a:t>
            </a:r>
            <a:r>
              <a:rPr lang="en-GB" b="1" dirty="0">
                <a:solidFill>
                  <a:srgbClr val="000000"/>
                </a:solidFill>
                <a:latin typeface="Courier New" pitchFamily="-106" charset="0"/>
                <a:ea typeface="ＭＳ Ｐゴシック" pitchFamily="-106" charset="-128"/>
                <a:cs typeface="Courier New" pitchFamily="-106" charset="0"/>
              </a:rPr>
              <a:t>"&gt;</a:t>
            </a:r>
          </a:p>
          <a:p>
            <a:pPr lvl="3"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a</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FF0000"/>
                </a:solidFill>
                <a:latin typeface="Courier New" pitchFamily="-106" charset="0"/>
                <a:ea typeface="ＭＳ Ｐゴシック" pitchFamily="-106" charset="-128"/>
                <a:cs typeface="Courier New" pitchFamily="-106" charset="0"/>
              </a:rPr>
              <a:t>href</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#page2</a:t>
            </a:r>
            <a:r>
              <a:rPr lang="en-GB" b="1" dirty="0">
                <a:solidFill>
                  <a:srgbClr val="000000"/>
                </a:solidFill>
                <a:latin typeface="Courier New" pitchFamily="-106" charset="0"/>
                <a:ea typeface="ＭＳ Ｐゴシック" pitchFamily="-106" charset="-128"/>
                <a:cs typeface="Courier New" pitchFamily="-106" charset="0"/>
              </a:rPr>
              <a:t>"&gt;Go to page 2&lt;/</a:t>
            </a:r>
            <a:r>
              <a:rPr lang="en-GB" b="1" dirty="0">
                <a:solidFill>
                  <a:srgbClr val="0000FF"/>
                </a:solidFill>
                <a:latin typeface="Courier New" pitchFamily="-106" charset="0"/>
                <a:ea typeface="ＭＳ Ｐゴシック" pitchFamily="-106" charset="-128"/>
                <a:cs typeface="Courier New" pitchFamily="-106" charset="0"/>
              </a:rPr>
              <a:t>a</a:t>
            </a:r>
            <a:r>
              <a:rPr lang="en-GB" b="1" dirty="0">
                <a:solidFill>
                  <a:srgbClr val="000000"/>
                </a:solidFill>
                <a:latin typeface="Courier New" pitchFamily="-106" charset="0"/>
                <a:ea typeface="ＭＳ Ｐゴシック" pitchFamily="-106" charset="-128"/>
                <a:cs typeface="Courier New" pitchFamily="-106" charset="0"/>
              </a:rPr>
              <a:t>&gt;</a:t>
            </a:r>
          </a:p>
          <a:p>
            <a:pPr lvl="3"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&gt;</a:t>
            </a:r>
          </a:p>
          <a:p>
            <a:pPr lvl="3"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div</a:t>
            </a:r>
            <a:r>
              <a:rPr lang="en-GB" b="1" dirty="0" smtClean="0">
                <a:solidFill>
                  <a:srgbClr val="000000"/>
                </a:solidFill>
                <a:latin typeface="Courier New" pitchFamily="-106" charset="0"/>
                <a:ea typeface="ＭＳ Ｐゴシック" pitchFamily="-106" charset="-128"/>
                <a:cs typeface="Courier New" pitchFamily="-106" charset="0"/>
              </a:rPr>
              <a:t>&gt;</a:t>
            </a:r>
            <a:endParaRPr lang="en-GB" b="1" dirty="0">
              <a:solidFill>
                <a:srgbClr val="000000"/>
              </a:solidFill>
              <a:latin typeface="Courier New" pitchFamily="-106" charset="0"/>
              <a:ea typeface="ＭＳ Ｐゴシック" pitchFamily="-106" charset="-128"/>
              <a:cs typeface="Courier New" pitchFamily="-106" charset="0"/>
            </a:endParaRPr>
          </a:p>
          <a:p>
            <a:pPr lvl="3"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id</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page2</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data-role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page</a:t>
            </a:r>
            <a:r>
              <a:rPr lang="en-GB" b="1" dirty="0">
                <a:solidFill>
                  <a:srgbClr val="000000"/>
                </a:solidFill>
                <a:latin typeface="Courier New" pitchFamily="-106" charset="0"/>
                <a:ea typeface="ＭＳ Ｐゴシック" pitchFamily="-106" charset="-128"/>
                <a:cs typeface="Courier New" pitchFamily="-106" charset="0"/>
              </a:rPr>
              <a:t>"&gt;</a:t>
            </a:r>
          </a:p>
          <a:p>
            <a:pPr lvl="3"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data-role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header</a:t>
            </a:r>
            <a:r>
              <a:rPr lang="en-GB" b="1" dirty="0" smtClean="0">
                <a:solidFill>
                  <a:srgbClr val="000000"/>
                </a:solidFill>
                <a:latin typeface="Courier New" pitchFamily="-106" charset="0"/>
                <a:ea typeface="ＭＳ Ｐゴシック" pitchFamily="-106" charset="-128"/>
                <a:cs typeface="Courier New" pitchFamily="-106" charset="0"/>
              </a:rPr>
              <a:t>"&gt;</a:t>
            </a:r>
          </a:p>
          <a:p>
            <a:pPr lvl="3"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h1</a:t>
            </a:r>
            <a:r>
              <a:rPr lang="en-GB" b="1" dirty="0" smtClean="0">
                <a:solidFill>
                  <a:srgbClr val="000000"/>
                </a:solidFill>
                <a:latin typeface="Courier New" pitchFamily="-106" charset="0"/>
                <a:ea typeface="ＭＳ Ｐゴシック" pitchFamily="-106" charset="-128"/>
                <a:cs typeface="Courier New" pitchFamily="-106" charset="0"/>
              </a:rPr>
              <a:t>&gt;Page 2&lt;/</a:t>
            </a:r>
            <a:r>
              <a:rPr lang="en-GB" b="1" dirty="0">
                <a:solidFill>
                  <a:srgbClr val="0000FF"/>
                </a:solidFill>
                <a:latin typeface="Courier New" pitchFamily="-106" charset="0"/>
                <a:ea typeface="ＭＳ Ｐゴシック" pitchFamily="-106" charset="-128"/>
                <a:cs typeface="Courier New" pitchFamily="-106" charset="0"/>
              </a:rPr>
              <a:t>h1</a:t>
            </a:r>
            <a:r>
              <a:rPr lang="en-GB" b="1" dirty="0" smtClean="0">
                <a:solidFill>
                  <a:srgbClr val="000000"/>
                </a:solidFill>
                <a:latin typeface="Courier New" pitchFamily="-106" charset="0"/>
                <a:ea typeface="ＭＳ Ｐゴシック" pitchFamily="-106" charset="-128"/>
                <a:cs typeface="Courier New" pitchFamily="-106" charset="0"/>
              </a:rPr>
              <a:t>&gt;</a:t>
            </a:r>
          </a:p>
          <a:p>
            <a:pPr lvl="3"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&gt;</a:t>
            </a:r>
          </a:p>
          <a:p>
            <a:pPr lvl="3"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0000"/>
                </a:solidFill>
                <a:latin typeface="Courier New" pitchFamily="-106" charset="0"/>
                <a:ea typeface="ＭＳ Ｐゴシック" pitchFamily="-106" charset="-128"/>
                <a:cs typeface="Courier New" pitchFamily="-106" charset="0"/>
              </a:rPr>
              <a:t>data-role</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content</a:t>
            </a:r>
            <a:r>
              <a:rPr lang="en-GB" b="1" dirty="0">
                <a:solidFill>
                  <a:srgbClr val="000000"/>
                </a:solidFill>
                <a:latin typeface="Courier New" pitchFamily="-106" charset="0"/>
                <a:ea typeface="ＭＳ Ｐゴシック" pitchFamily="-106" charset="-128"/>
                <a:cs typeface="Courier New" pitchFamily="-106" charset="0"/>
              </a:rPr>
              <a:t>"&gt;</a:t>
            </a:r>
          </a:p>
          <a:p>
            <a:pPr lvl="3"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&lt;</a:t>
            </a:r>
            <a:r>
              <a:rPr lang="en-GB" b="1" dirty="0">
                <a:solidFill>
                  <a:srgbClr val="0000FF"/>
                </a:solidFill>
                <a:latin typeface="Courier New" pitchFamily="-106" charset="0"/>
                <a:ea typeface="ＭＳ Ｐゴシック" pitchFamily="-106" charset="-128"/>
                <a:cs typeface="Courier New" pitchFamily="-106" charset="0"/>
              </a:rPr>
              <a:t>a</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FF0000"/>
                </a:solidFill>
                <a:latin typeface="Courier New" pitchFamily="-106" charset="0"/>
                <a:ea typeface="ＭＳ Ｐゴシック" pitchFamily="-106" charset="-128"/>
                <a:cs typeface="Courier New" pitchFamily="-106" charset="0"/>
              </a:rPr>
              <a:t>href</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CE00"/>
                </a:solidFill>
                <a:latin typeface="Courier New" pitchFamily="-106" charset="0"/>
                <a:ea typeface="ＭＳ Ｐゴシック" pitchFamily="-106" charset="-128"/>
                <a:cs typeface="Courier New" pitchFamily="-106" charset="0"/>
              </a:rPr>
              <a:t>#page1</a:t>
            </a:r>
            <a:r>
              <a:rPr lang="en-GB" b="1" dirty="0">
                <a:solidFill>
                  <a:srgbClr val="000000"/>
                </a:solidFill>
                <a:latin typeface="Courier New" pitchFamily="-106" charset="0"/>
                <a:ea typeface="ＭＳ Ｐゴシック" pitchFamily="-106" charset="-128"/>
                <a:cs typeface="Courier New" pitchFamily="-106" charset="0"/>
              </a:rPr>
              <a:t>"&gt;Go to page 1&lt;/</a:t>
            </a:r>
            <a:r>
              <a:rPr lang="en-GB" b="1" dirty="0">
                <a:solidFill>
                  <a:srgbClr val="0000FF"/>
                </a:solidFill>
                <a:latin typeface="Courier New" pitchFamily="-106" charset="0"/>
                <a:ea typeface="ＭＳ Ｐゴシック" pitchFamily="-106" charset="-128"/>
                <a:cs typeface="Courier New" pitchFamily="-106" charset="0"/>
              </a:rPr>
              <a:t>a</a:t>
            </a:r>
            <a:r>
              <a:rPr lang="en-GB" b="1" dirty="0">
                <a:solidFill>
                  <a:srgbClr val="000000"/>
                </a:solidFill>
                <a:latin typeface="Courier New" pitchFamily="-106" charset="0"/>
                <a:ea typeface="ＭＳ Ｐゴシック" pitchFamily="-106" charset="-128"/>
                <a:cs typeface="Courier New" pitchFamily="-106" charset="0"/>
              </a:rPr>
              <a:t>&gt;</a:t>
            </a:r>
          </a:p>
          <a:p>
            <a:pPr lvl="3"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div</a:t>
            </a:r>
            <a:r>
              <a:rPr lang="en-GB" b="1" dirty="0">
                <a:solidFill>
                  <a:srgbClr val="000000"/>
                </a:solidFill>
                <a:latin typeface="Courier New" pitchFamily="-106" charset="0"/>
                <a:ea typeface="ＭＳ Ｐゴシック" pitchFamily="-106" charset="-128"/>
                <a:cs typeface="Courier New" pitchFamily="-106" charset="0"/>
              </a:rPr>
              <a:t>&gt;</a:t>
            </a:r>
          </a:p>
          <a:p>
            <a:pPr lvl="3"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00FF"/>
                </a:solidFill>
                <a:latin typeface="Courier New" pitchFamily="-106" charset="0"/>
                <a:ea typeface="ＭＳ Ｐゴシック" pitchFamily="-106" charset="-128"/>
                <a:cs typeface="Courier New" pitchFamily="-106" charset="0"/>
              </a:rPr>
              <a:t>div</a:t>
            </a:r>
            <a:r>
              <a:rPr lang="en-GB" b="1" dirty="0" smtClean="0">
                <a:solidFill>
                  <a:srgbClr val="000000"/>
                </a:solidFill>
                <a:latin typeface="Courier New" pitchFamily="-106" charset="0"/>
                <a:ea typeface="ＭＳ Ｐゴシック" pitchFamily="-106" charset="-128"/>
                <a:cs typeface="Courier New" pitchFamily="-106" charset="0"/>
              </a:rPr>
              <a:t>&gt;</a:t>
            </a:r>
          </a:p>
          <a:p>
            <a:pPr lvl="2"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&lt;/</a:t>
            </a:r>
            <a:r>
              <a:rPr lang="en-GB" b="1" dirty="0">
                <a:solidFill>
                  <a:srgbClr val="0000FF"/>
                </a:solidFill>
                <a:latin typeface="Courier New" pitchFamily="-106" charset="0"/>
                <a:ea typeface="ＭＳ Ｐゴシック" pitchFamily="-106" charset="-128"/>
                <a:cs typeface="Courier New" pitchFamily="-106" charset="0"/>
              </a:rPr>
              <a:t>body</a:t>
            </a:r>
            <a:r>
              <a:rPr lang="en-GB" b="1" dirty="0" smtClean="0">
                <a:solidFill>
                  <a:srgbClr val="000000"/>
                </a:solidFill>
                <a:latin typeface="Courier New" pitchFamily="-106" charset="0"/>
                <a:ea typeface="ＭＳ Ｐゴシック" pitchFamily="-106" charset="-128"/>
                <a:cs typeface="Courier New" pitchFamily="-106" charset="0"/>
              </a:rPr>
              <a:t>&gt;</a:t>
            </a:r>
          </a:p>
        </p:txBody>
      </p:sp>
      <p:cxnSp>
        <p:nvCxnSpPr>
          <p:cNvPr id="6" name="Straight Connector 5"/>
          <p:cNvCxnSpPr/>
          <p:nvPr/>
        </p:nvCxnSpPr>
        <p:spPr>
          <a:xfrm>
            <a:off x="1331640" y="193204"/>
            <a:ext cx="0" cy="504056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6200000">
            <a:off x="-1385308" y="2402995"/>
            <a:ext cx="4356682" cy="584776"/>
          </a:xfrm>
          <a:prstGeom prst="rect">
            <a:avLst/>
          </a:prstGeom>
          <a:noFill/>
        </p:spPr>
        <p:txBody>
          <a:bodyPr wrap="none" rtlCol="0">
            <a:spAutoFit/>
          </a:bodyPr>
          <a:lstStyle/>
          <a:p>
            <a:pPr algn="ctr"/>
            <a:r>
              <a:rPr lang="en-US" sz="3200" b="1" dirty="0" smtClean="0"/>
              <a:t>Multi-page Document</a:t>
            </a:r>
            <a:endParaRPr lang="en-US" sz="3200" b="1" dirty="0"/>
          </a:p>
        </p:txBody>
      </p:sp>
    </p:spTree>
    <p:extLst>
      <p:ext uri="{BB962C8B-B14F-4D97-AF65-F5344CB8AC3E}">
        <p14:creationId xmlns:p14="http://schemas.microsoft.com/office/powerpoint/2010/main" val="3735727739"/>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Navigation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Calibri"/>
                <a:cs typeface="Calibri"/>
              </a:rPr>
              <a:t>jQuery</a:t>
            </a:r>
            <a:r>
              <a:rPr lang="en-US" dirty="0" smtClean="0">
                <a:latin typeface="Calibri"/>
                <a:cs typeface="Calibri"/>
              </a:rPr>
              <a:t> Mobile</a:t>
            </a:r>
            <a:endParaRPr kumimoji="0" lang="en-US" i="0" u="none" strike="noStrike" kern="1200" cap="none" spc="0" normalizeH="0" baseline="0" dirty="0" smtClean="0">
              <a:ln>
                <a:noFill/>
              </a:ln>
              <a:solidFill>
                <a:schemeClr val="tx1"/>
              </a:solidFill>
              <a:effectLst/>
              <a:uLnTx/>
              <a:uFillTx/>
              <a:latin typeface="Calibri"/>
              <a:cs typeface="Calibri"/>
            </a:endParaRPr>
          </a:p>
        </p:txBody>
      </p:sp>
      <p:sp>
        <p:nvSpPr>
          <p:cNvPr id="7" name="Espace réservé du contenu 2"/>
          <p:cNvSpPr>
            <a:spLocks noGrp="1"/>
          </p:cNvSpPr>
          <p:nvPr>
            <p:ph idx="1"/>
          </p:nvPr>
        </p:nvSpPr>
        <p:spPr>
          <a:xfrm>
            <a:off x="457200" y="1128713"/>
            <a:ext cx="8435975" cy="4230687"/>
          </a:xfrm>
        </p:spPr>
        <p:txBody>
          <a:bodyPr/>
          <a:lstStyle/>
          <a:p>
            <a:r>
              <a:rPr lang="en-US" dirty="0" err="1"/>
              <a:t>jQuery</a:t>
            </a:r>
            <a:r>
              <a:rPr lang="en-US" dirty="0"/>
              <a:t> Mobile includes a navigation system </a:t>
            </a:r>
            <a:r>
              <a:rPr lang="en-US" dirty="0" smtClean="0"/>
              <a:t>to : </a:t>
            </a:r>
          </a:p>
          <a:p>
            <a:pPr lvl="1"/>
            <a:r>
              <a:rPr lang="en-US" dirty="0"/>
              <a:t>L</a:t>
            </a:r>
            <a:r>
              <a:rPr lang="en-US" dirty="0" smtClean="0"/>
              <a:t>oad </a:t>
            </a:r>
            <a:r>
              <a:rPr lang="en-US" dirty="0"/>
              <a:t>linked pages into the DOM via </a:t>
            </a:r>
            <a:r>
              <a:rPr lang="en-US" dirty="0" smtClean="0"/>
              <a:t>AJAX</a:t>
            </a:r>
          </a:p>
          <a:p>
            <a:pPr lvl="1"/>
            <a:r>
              <a:rPr lang="en-US" dirty="0" smtClean="0"/>
              <a:t>Enhance </a:t>
            </a:r>
            <a:r>
              <a:rPr lang="en-US" dirty="0"/>
              <a:t>the new </a:t>
            </a:r>
            <a:r>
              <a:rPr lang="en-US" dirty="0" smtClean="0"/>
              <a:t>content</a:t>
            </a:r>
          </a:p>
          <a:p>
            <a:pPr lvl="1"/>
            <a:r>
              <a:rPr lang="en-US" dirty="0" smtClean="0"/>
              <a:t>Display </a:t>
            </a:r>
            <a:r>
              <a:rPr lang="en-US" dirty="0"/>
              <a:t>pages with a rich set of animated page transitions</a:t>
            </a:r>
            <a:endParaRPr lang="en-US" dirty="0" smtClean="0"/>
          </a:p>
          <a:p>
            <a:endParaRPr lang="en-US" sz="2400" dirty="0"/>
          </a:p>
          <a:p>
            <a:r>
              <a:rPr lang="en-US" dirty="0" smtClean="0"/>
              <a:t>All </a:t>
            </a:r>
            <a:r>
              <a:rPr lang="en-US" dirty="0"/>
              <a:t>links and forms are automatically </a:t>
            </a:r>
            <a:r>
              <a:rPr lang="en-US" dirty="0" smtClean="0"/>
              <a:t>transforms to use this navigation system</a:t>
            </a:r>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648999"/>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Navigation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Calibri"/>
                <a:cs typeface="Calibri"/>
              </a:rPr>
              <a:t>jQuery</a:t>
            </a:r>
            <a:r>
              <a:rPr lang="en-US" dirty="0" smtClean="0">
                <a:latin typeface="Calibri"/>
                <a:cs typeface="Calibri"/>
              </a:rPr>
              <a:t> Mobile</a:t>
            </a:r>
            <a:endParaRPr kumimoji="0" lang="en-US" i="0" u="none" strike="noStrike" kern="1200" cap="none" spc="0" normalizeH="0" baseline="0" dirty="0" smtClean="0">
              <a:ln>
                <a:noFill/>
              </a:ln>
              <a:solidFill>
                <a:schemeClr val="tx1"/>
              </a:solidFill>
              <a:effectLst/>
              <a:uLnTx/>
              <a:uFillTx/>
              <a:latin typeface="Calibri"/>
              <a:cs typeface="Calibri"/>
            </a:endParaRPr>
          </a:p>
        </p:txBody>
      </p:sp>
      <p:sp>
        <p:nvSpPr>
          <p:cNvPr id="7" name="Espace réservé du contenu 2"/>
          <p:cNvSpPr>
            <a:spLocks noGrp="1"/>
          </p:cNvSpPr>
          <p:nvPr>
            <p:ph idx="1"/>
          </p:nvPr>
        </p:nvSpPr>
        <p:spPr>
          <a:xfrm>
            <a:off x="457200" y="1128713"/>
            <a:ext cx="8435975" cy="4230687"/>
          </a:xfrm>
        </p:spPr>
        <p:txBody>
          <a:bodyPr/>
          <a:lstStyle/>
          <a:p>
            <a:endParaRPr lang="en-US" dirty="0" smtClean="0"/>
          </a:p>
          <a:p>
            <a:r>
              <a:rPr lang="en-US" dirty="0" smtClean="0"/>
              <a:t>For more information about </a:t>
            </a:r>
            <a:r>
              <a:rPr lang="en-US" dirty="0" err="1" smtClean="0"/>
              <a:t>jQuery</a:t>
            </a:r>
            <a:r>
              <a:rPr lang="en-US" dirty="0" smtClean="0"/>
              <a:t> Mobile :</a:t>
            </a:r>
          </a:p>
          <a:p>
            <a:pPr marL="0" indent="0">
              <a:buNone/>
            </a:pPr>
            <a:endParaRPr lang="en-US" dirty="0"/>
          </a:p>
          <a:p>
            <a:pPr marL="0" indent="0">
              <a:buNone/>
            </a:pPr>
            <a:r>
              <a:rPr lang="en-US" i="1" dirty="0">
                <a:hlinkClick r:id="rId3"/>
              </a:rPr>
              <a:t>http://jquerymobile.com/demos/</a:t>
            </a:r>
            <a:r>
              <a:rPr lang="en-US" dirty="0"/>
              <a:t> </a:t>
            </a:r>
            <a:endParaRPr lang="en-US" dirty="0" smtClean="0"/>
          </a:p>
        </p:txBody>
      </p:sp>
      <p:pic>
        <p:nvPicPr>
          <p:cNvPr id="2" name="Picture 1" descr="Screen Shot 2012-10-08 at 3.23.4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6176" y="2469042"/>
            <a:ext cx="2880320" cy="2764722"/>
          </a:xfrm>
          <a:prstGeom prst="rect">
            <a:avLst/>
          </a:prstGeom>
          <a:ln>
            <a:solidFill>
              <a:srgbClr val="000000"/>
            </a:solidFill>
          </a:ln>
        </p:spPr>
      </p:pic>
      <p:pic>
        <p:nvPicPr>
          <p:cNvPr id="9" name="Picture 2" descr="D:\Users\Renaud\Desktop\StageFinEtudesSupinfo\Icons-New\v3\Min\Overview_SubjectPresenta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37208"/>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Drawback</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Calibri"/>
                <a:cs typeface="Calibri"/>
              </a:rPr>
              <a:t>jQuery</a:t>
            </a:r>
            <a:r>
              <a:rPr lang="en-US" dirty="0" smtClean="0">
                <a:latin typeface="Calibri"/>
                <a:cs typeface="Calibri"/>
              </a:rPr>
              <a:t> Mobile</a:t>
            </a:r>
            <a:endParaRPr kumimoji="0" lang="en-US" i="0" u="none" strike="noStrike" kern="1200" cap="none" spc="0" normalizeH="0" baseline="0" dirty="0" smtClean="0">
              <a:ln>
                <a:noFill/>
              </a:ln>
              <a:solidFill>
                <a:schemeClr val="tx1"/>
              </a:solidFill>
              <a:effectLst/>
              <a:uLnTx/>
              <a:uFillTx/>
              <a:latin typeface="Calibri"/>
              <a:cs typeface="Calibri"/>
            </a:endParaRPr>
          </a:p>
        </p:txBody>
      </p:sp>
      <p:sp>
        <p:nvSpPr>
          <p:cNvPr id="7" name="Espace réservé du contenu 2"/>
          <p:cNvSpPr>
            <a:spLocks noGrp="1"/>
          </p:cNvSpPr>
          <p:nvPr>
            <p:ph idx="1"/>
          </p:nvPr>
        </p:nvSpPr>
        <p:spPr>
          <a:xfrm>
            <a:off x="457200" y="1128713"/>
            <a:ext cx="8435975" cy="4230687"/>
          </a:xfrm>
        </p:spPr>
        <p:txBody>
          <a:bodyPr/>
          <a:lstStyle/>
          <a:p>
            <a:r>
              <a:rPr lang="en-US" dirty="0" err="1" smtClean="0"/>
              <a:t>jQuery</a:t>
            </a:r>
            <a:r>
              <a:rPr lang="en-US" dirty="0" smtClean="0"/>
              <a:t> Mobile is heavy…</a:t>
            </a:r>
          </a:p>
          <a:p>
            <a:pPr lvl="1"/>
            <a:r>
              <a:rPr lang="en-US" dirty="0" err="1" smtClean="0"/>
              <a:t>jQuery</a:t>
            </a:r>
            <a:r>
              <a:rPr lang="en-US" dirty="0" smtClean="0"/>
              <a:t> Core (minified): ~33KB</a:t>
            </a:r>
          </a:p>
          <a:p>
            <a:pPr lvl="1"/>
            <a:r>
              <a:rPr lang="en-US" dirty="0" err="1" smtClean="0"/>
              <a:t>jQuery</a:t>
            </a:r>
            <a:r>
              <a:rPr lang="en-US" dirty="0" smtClean="0"/>
              <a:t> Mobile (minified): ~33.5KB</a:t>
            </a:r>
          </a:p>
          <a:p>
            <a:pPr lvl="1"/>
            <a:r>
              <a:rPr lang="en-US" dirty="0" err="1" smtClean="0"/>
              <a:t>jQuery</a:t>
            </a:r>
            <a:r>
              <a:rPr lang="en-US" dirty="0" smtClean="0"/>
              <a:t> Mobile CSS (minified): ~11KB</a:t>
            </a:r>
          </a:p>
          <a:p>
            <a:endParaRPr lang="en-US" dirty="0"/>
          </a:p>
          <a:p>
            <a:r>
              <a:rPr lang="en-US" dirty="0" smtClean="0"/>
              <a:t>Not optimized for mobile devices with low performances and low connection speed</a:t>
            </a:r>
          </a:p>
        </p:txBody>
      </p:sp>
      <p:pic>
        <p:nvPicPr>
          <p:cNvPr id="6"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75419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1520" y="1057300"/>
            <a:ext cx="2952328" cy="4254223"/>
          </a:xfrm>
          <a:prstGeom prst="rect">
            <a:avLst/>
          </a:prstGeom>
        </p:spPr>
      </p:pic>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defTabSz="457200">
              <a:defRPr/>
            </a:pPr>
            <a:r>
              <a:rPr lang="en-US" sz="3600" b="1" dirty="0">
                <a:latin typeface="+mj-lt"/>
                <a:cs typeface="ＭＳ Ｐゴシック" charset="0"/>
              </a:rPr>
              <a:t>Evolution of </a:t>
            </a:r>
            <a:r>
              <a:rPr lang="en-US" sz="3600" b="1" dirty="0" smtClean="0">
                <a:latin typeface="+mj-lt"/>
                <a:cs typeface="ＭＳ Ｐゴシック" charset="0"/>
              </a:rPr>
              <a:t>Smartphones</a:t>
            </a:r>
            <a:endParaRPr lang="en-US" sz="3600" b="1" dirty="0">
              <a:latin typeface="+mj-lt"/>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Introduction</a:t>
            </a:r>
            <a:endParaRPr kumimoji="0" lang="en-US" i="0" u="none" strike="noStrike" kern="1200" cap="none" spc="0" normalizeH="0" baseline="0" dirty="0" smtClean="0">
              <a:ln>
                <a:noFill/>
              </a:ln>
              <a:solidFill>
                <a:schemeClr val="tx1"/>
              </a:solidFill>
              <a:effectLst/>
              <a:uLnTx/>
              <a:uFillTx/>
              <a:latin typeface="Calibri"/>
              <a:cs typeface="Calibri"/>
            </a:endParaRPr>
          </a:p>
        </p:txBody>
      </p:sp>
      <p:sp>
        <p:nvSpPr>
          <p:cNvPr id="3" name="TextBox 2"/>
          <p:cNvSpPr txBox="1"/>
          <p:nvPr/>
        </p:nvSpPr>
        <p:spPr>
          <a:xfrm>
            <a:off x="2879304" y="1489348"/>
            <a:ext cx="6264696" cy="1200328"/>
          </a:xfrm>
          <a:prstGeom prst="rect">
            <a:avLst/>
          </a:prstGeom>
          <a:noFill/>
        </p:spPr>
        <p:txBody>
          <a:bodyPr wrap="square" rtlCol="0">
            <a:spAutoFit/>
          </a:bodyPr>
          <a:lstStyle/>
          <a:p>
            <a:pPr algn="r"/>
            <a:r>
              <a:rPr lang="en-US" sz="2400" b="1" dirty="0" smtClean="0"/>
              <a:t>Nokia 7650 - </a:t>
            </a:r>
          </a:p>
          <a:p>
            <a:pPr algn="r"/>
            <a:r>
              <a:rPr lang="en-US" sz="2400" dirty="0" smtClean="0"/>
              <a:t>The first commercialized Nokia smartphone.</a:t>
            </a:r>
          </a:p>
          <a:p>
            <a:pPr algn="r"/>
            <a:r>
              <a:rPr lang="en-US" sz="2400" dirty="0" smtClean="0"/>
              <a:t>Released in second quarter of 2002.</a:t>
            </a:r>
            <a:endParaRPr lang="en-US" sz="2400" dirty="0"/>
          </a:p>
        </p:txBody>
      </p:sp>
      <p:sp>
        <p:nvSpPr>
          <p:cNvPr id="6" name="TextBox 5"/>
          <p:cNvSpPr txBox="1"/>
          <p:nvPr/>
        </p:nvSpPr>
        <p:spPr>
          <a:xfrm>
            <a:off x="3456384" y="3217540"/>
            <a:ext cx="4211960" cy="2062103"/>
          </a:xfrm>
          <a:prstGeom prst="rect">
            <a:avLst/>
          </a:prstGeom>
          <a:noFill/>
        </p:spPr>
        <p:txBody>
          <a:bodyPr wrap="square" rtlCol="0">
            <a:spAutoFit/>
          </a:bodyPr>
          <a:lstStyle/>
          <a:p>
            <a:r>
              <a:rPr lang="en-US" sz="2000" b="1" dirty="0" smtClean="0"/>
              <a:t>Specifications:</a:t>
            </a:r>
          </a:p>
          <a:p>
            <a:r>
              <a:rPr lang="en-US" dirty="0" smtClean="0"/>
              <a:t>Operating System: Symbian OS 6.1</a:t>
            </a:r>
          </a:p>
          <a:p>
            <a:r>
              <a:rPr lang="en-US" dirty="0" smtClean="0"/>
              <a:t>CPU Clock: 104Mhz</a:t>
            </a:r>
          </a:p>
          <a:p>
            <a:r>
              <a:rPr lang="en-US" dirty="0" smtClean="0"/>
              <a:t>RAM: 8MB</a:t>
            </a:r>
          </a:p>
          <a:p>
            <a:r>
              <a:rPr lang="en-US" dirty="0" smtClean="0"/>
              <a:t>ROM: 16MB</a:t>
            </a:r>
          </a:p>
          <a:p>
            <a:r>
              <a:rPr lang="en-US" dirty="0" smtClean="0"/>
              <a:t>Display Diagonal: 2.1”</a:t>
            </a:r>
          </a:p>
          <a:p>
            <a:r>
              <a:rPr lang="en-US" dirty="0" smtClean="0"/>
              <a:t>Display Resolution: 176 x 208</a:t>
            </a:r>
            <a:endParaRPr lang="en-US" dirty="0"/>
          </a:p>
        </p:txBody>
      </p:sp>
      <p:pic>
        <p:nvPicPr>
          <p:cNvPr id="9" name="Picture 2" descr="D:\Users\Renaud\Desktop\StageFinEtudesSupinfo\Icons-New\v3\Min\Overview_SubjectPresent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548603"/>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other Web mobile </a:t>
            </a:r>
            <a:br>
              <a:rPr lang="en-US" dirty="0" smtClean="0"/>
            </a:br>
            <a:r>
              <a:rPr lang="en-US" dirty="0" smtClean="0"/>
              <a:t>frameworks</a:t>
            </a:r>
            <a:endParaRPr lang="en-US" sz="4800"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smtClean="0"/>
              <a:t>Web Mobile</a:t>
            </a:r>
            <a:endParaRPr lang="en-US" dirty="0"/>
          </a:p>
        </p:txBody>
      </p:sp>
      <p:pic>
        <p:nvPicPr>
          <p:cNvPr id="7" name="Picture 6"/>
          <p:cNvPicPr>
            <a:picLocks noChangeAspect="1"/>
          </p:cNvPicPr>
          <p:nvPr/>
        </p:nvPicPr>
        <p:blipFill>
          <a:blip r:embed="rId2"/>
          <a:stretch>
            <a:fillRect/>
          </a:stretch>
        </p:blipFill>
        <p:spPr>
          <a:xfrm>
            <a:off x="6412595" y="2785492"/>
            <a:ext cx="2695909" cy="1440160"/>
          </a:xfrm>
          <a:prstGeom prst="rect">
            <a:avLst/>
          </a:prstGeom>
        </p:spPr>
      </p:pic>
      <p:pic>
        <p:nvPicPr>
          <p:cNvPr id="8" name="Picture 7"/>
          <p:cNvPicPr>
            <a:picLocks noChangeAspect="1"/>
          </p:cNvPicPr>
          <p:nvPr/>
        </p:nvPicPr>
        <p:blipFill>
          <a:blip r:embed="rId3"/>
          <a:stretch>
            <a:fillRect/>
          </a:stretch>
        </p:blipFill>
        <p:spPr>
          <a:xfrm>
            <a:off x="5436096" y="2497460"/>
            <a:ext cx="2103291" cy="504056"/>
          </a:xfrm>
          <a:prstGeom prst="rect">
            <a:avLst/>
          </a:prstGeom>
        </p:spPr>
      </p:pic>
      <p:sp>
        <p:nvSpPr>
          <p:cNvPr id="9" name="TextBox 8"/>
          <p:cNvSpPr txBox="1"/>
          <p:nvPr/>
        </p:nvSpPr>
        <p:spPr>
          <a:xfrm>
            <a:off x="8100392" y="4873724"/>
            <a:ext cx="415498" cy="369332"/>
          </a:xfrm>
          <a:prstGeom prst="rect">
            <a:avLst/>
          </a:prstGeom>
          <a:noFill/>
        </p:spPr>
        <p:txBody>
          <a:bodyPr wrap="none" rtlCol="0">
            <a:spAutoFit/>
          </a:bodyPr>
          <a:lstStyle/>
          <a:p>
            <a:r>
              <a:rPr lang="en-US" b="1" dirty="0" smtClean="0"/>
              <a:t>…</a:t>
            </a:r>
            <a:endParaRPr lang="en-US" b="1" dirty="0"/>
          </a:p>
        </p:txBody>
      </p:sp>
      <p:pic>
        <p:nvPicPr>
          <p:cNvPr id="4" name="Picture 3"/>
          <p:cNvPicPr>
            <a:picLocks noChangeAspect="1"/>
          </p:cNvPicPr>
          <p:nvPr/>
        </p:nvPicPr>
        <p:blipFill>
          <a:blip r:embed="rId4"/>
          <a:stretch>
            <a:fillRect/>
          </a:stretch>
        </p:blipFill>
        <p:spPr>
          <a:xfrm>
            <a:off x="5436096" y="3937620"/>
            <a:ext cx="2697088" cy="719223"/>
          </a:xfrm>
          <a:prstGeom prst="rect">
            <a:avLst/>
          </a:prstGeom>
        </p:spPr>
      </p:pic>
    </p:spTree>
    <p:extLst>
      <p:ext uri="{BB962C8B-B14F-4D97-AF65-F5344CB8AC3E}">
        <p14:creationId xmlns:p14="http://schemas.microsoft.com/office/powerpoint/2010/main" val="37111046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Zepto.js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Calibri"/>
                <a:cs typeface="Calibri"/>
              </a:rPr>
              <a:t>Web Mobile Frameworks</a:t>
            </a:r>
            <a:endParaRPr kumimoji="0" lang="en-US" i="0" u="none" strike="noStrike" kern="1200" cap="none" spc="0" normalizeH="0" baseline="0" dirty="0" smtClean="0">
              <a:ln>
                <a:noFill/>
              </a:ln>
              <a:solidFill>
                <a:schemeClr val="tx1"/>
              </a:solidFill>
              <a:effectLst/>
              <a:uLnTx/>
              <a:uFillTx/>
              <a:latin typeface="Calibri"/>
              <a:cs typeface="Calibri"/>
            </a:endParaRPr>
          </a:p>
        </p:txBody>
      </p:sp>
      <p:sp>
        <p:nvSpPr>
          <p:cNvPr id="7" name="Espace réservé du contenu 2"/>
          <p:cNvSpPr>
            <a:spLocks noGrp="1"/>
          </p:cNvSpPr>
          <p:nvPr>
            <p:ph idx="1"/>
          </p:nvPr>
        </p:nvSpPr>
        <p:spPr>
          <a:xfrm>
            <a:off x="457200" y="1128713"/>
            <a:ext cx="8435975" cy="4230687"/>
          </a:xfrm>
        </p:spPr>
        <p:txBody>
          <a:bodyPr/>
          <a:lstStyle/>
          <a:p>
            <a:r>
              <a:rPr lang="en-US" dirty="0" err="1"/>
              <a:t>Zepto</a:t>
            </a:r>
            <a:r>
              <a:rPr lang="en-US" dirty="0"/>
              <a:t> is a minimalist </a:t>
            </a:r>
            <a:r>
              <a:rPr lang="en-US" dirty="0" err="1" smtClean="0"/>
              <a:t>jQuery</a:t>
            </a:r>
            <a:r>
              <a:rPr lang="en-US" dirty="0"/>
              <a:t>-compatible </a:t>
            </a:r>
            <a:r>
              <a:rPr lang="en-US" dirty="0" smtClean="0"/>
              <a:t>API</a:t>
            </a:r>
          </a:p>
          <a:p>
            <a:endParaRPr lang="en-US" dirty="0"/>
          </a:p>
          <a:p>
            <a:r>
              <a:rPr lang="en-US" dirty="0" smtClean="0"/>
              <a:t>Downloads and executes fast</a:t>
            </a:r>
          </a:p>
          <a:p>
            <a:pPr lvl="1"/>
            <a:r>
              <a:rPr lang="en-US" dirty="0"/>
              <a:t>~5-</a:t>
            </a:r>
            <a:r>
              <a:rPr lang="en-US" dirty="0" smtClean="0"/>
              <a:t>10 KB </a:t>
            </a:r>
            <a:r>
              <a:rPr lang="en-US" dirty="0"/>
              <a:t>modular library</a:t>
            </a:r>
          </a:p>
          <a:p>
            <a:pPr lvl="1"/>
            <a:r>
              <a:rPr lang="en-US" dirty="0" smtClean="0"/>
              <a:t>Less than a quarter the size of </a:t>
            </a:r>
            <a:r>
              <a:rPr lang="en-US" dirty="0" err="1" smtClean="0"/>
              <a:t>jQuery</a:t>
            </a:r>
            <a:endParaRPr lang="en-US" dirty="0"/>
          </a:p>
          <a:p>
            <a:r>
              <a:rPr lang="en-US" dirty="0" smtClean="0"/>
              <a:t>Don’t attempt to fix non-modern browsers</a:t>
            </a:r>
          </a:p>
          <a:p>
            <a:pPr lvl="1"/>
            <a:r>
              <a:rPr lang="en-US" dirty="0" smtClean="0"/>
              <a:t>No support for Internet Explorer</a:t>
            </a:r>
          </a:p>
        </p:txBody>
      </p:sp>
      <p:pic>
        <p:nvPicPr>
          <p:cNvPr id="6" name="Picture 5"/>
          <p:cNvPicPr>
            <a:picLocks noChangeAspect="1"/>
          </p:cNvPicPr>
          <p:nvPr/>
        </p:nvPicPr>
        <p:blipFill>
          <a:blip r:embed="rId3"/>
          <a:stretch>
            <a:fillRect/>
          </a:stretch>
        </p:blipFill>
        <p:spPr>
          <a:xfrm>
            <a:off x="6372200" y="4657700"/>
            <a:ext cx="2704231" cy="648072"/>
          </a:xfrm>
          <a:prstGeom prst="rect">
            <a:avLst/>
          </a:prstGeom>
        </p:spPr>
      </p:pic>
      <p:pic>
        <p:nvPicPr>
          <p:cNvPr id="9" name="Picture 2" descr="D:\Users\Renaud\Desktop\StageFinEtudesSupinfo\Icons-New\v3\Min\Overview_SubjectPresent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98762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à coins arrondis 4"/>
          <p:cNvSpPr/>
          <p:nvPr/>
        </p:nvSpPr>
        <p:spPr>
          <a:xfrm>
            <a:off x="179512" y="193204"/>
            <a:ext cx="8784976" cy="504056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a:t>
            </a:r>
            <a:r>
              <a:rPr lang="en-US" b="1" dirty="0">
                <a:solidFill>
                  <a:srgbClr val="00B050"/>
                </a:solidFill>
                <a:latin typeface="Courier New" pitchFamily="1" charset="0"/>
              </a:rPr>
              <a:t>div</a:t>
            </a:r>
            <a:r>
              <a:rPr lang="en-US" b="1" dirty="0">
                <a:solidFill>
                  <a:srgbClr val="000000"/>
                </a:solidFill>
                <a:latin typeface="Courier New" pitchFamily="-106" charset="0"/>
                <a:ea typeface="ＭＳ Ｐゴシック" pitchFamily="-106" charset="-128"/>
                <a:cs typeface="Courier New" pitchFamily="-106" charset="0"/>
              </a:rPr>
              <a:t>')  </a:t>
            </a:r>
            <a:r>
              <a:rPr lang="en-US" b="1" dirty="0">
                <a:solidFill>
                  <a:srgbClr val="479B8F"/>
                </a:solidFill>
                <a:latin typeface="Courier New" pitchFamily="-106" charset="0"/>
                <a:ea typeface="ＭＳ Ｐゴシック" pitchFamily="-106" charset="-128"/>
                <a:cs typeface="Courier New" pitchFamily="-106" charset="0"/>
              </a:rPr>
              <a:t>//=&gt; all DIV elements on the page</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a:t>
            </a:r>
            <a:r>
              <a:rPr lang="en-US" b="1" dirty="0">
                <a:solidFill>
                  <a:srgbClr val="00B050"/>
                </a:solidFill>
                <a:latin typeface="Courier New" pitchFamily="1" charset="0"/>
              </a:rPr>
              <a:t>#foo</a:t>
            </a:r>
            <a:r>
              <a:rPr lang="en-US" b="1" dirty="0">
                <a:solidFill>
                  <a:srgbClr val="000000"/>
                </a:solidFill>
                <a:latin typeface="Courier New" pitchFamily="-106" charset="0"/>
                <a:ea typeface="ＭＳ Ｐゴシック" pitchFamily="-106" charset="-128"/>
                <a:cs typeface="Courier New" pitchFamily="-106" charset="0"/>
              </a:rPr>
              <a:t>') </a:t>
            </a:r>
            <a:r>
              <a:rPr lang="en-US" b="1" dirty="0">
                <a:solidFill>
                  <a:srgbClr val="479B8F"/>
                </a:solidFill>
                <a:latin typeface="Courier New" pitchFamily="-106" charset="0"/>
                <a:ea typeface="ＭＳ Ｐゴシック" pitchFamily="-106" charset="-128"/>
                <a:cs typeface="Courier New" pitchFamily="-106" charset="0"/>
              </a:rPr>
              <a:t>//=&gt; element with ID "foo"</a:t>
            </a:r>
          </a:p>
          <a:p>
            <a:pPr lvl="2" eaLnBrk="1" hangingPunct="1">
              <a:buFont typeface="Wingdings" pitchFamily="1" charset="2"/>
              <a:buNone/>
            </a:pPr>
            <a:endParaRPr lang="en-US" b="1" dirty="0" smtClean="0">
              <a:solidFill>
                <a:srgbClr val="000000"/>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endParaRPr lang="en-US" b="1" dirty="0">
              <a:solidFill>
                <a:srgbClr val="000000"/>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US" b="1" dirty="0">
                <a:solidFill>
                  <a:srgbClr val="479B8F"/>
                </a:solidFill>
                <a:latin typeface="Courier New" pitchFamily="-106" charset="0"/>
                <a:ea typeface="ＭＳ Ｐゴシック" pitchFamily="-106" charset="-128"/>
                <a:cs typeface="Courier New" pitchFamily="-106" charset="0"/>
              </a:rPr>
              <a:t>// create element:</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a:t>
            </a:r>
            <a:r>
              <a:rPr lang="en-US" b="1" dirty="0">
                <a:solidFill>
                  <a:srgbClr val="00B050"/>
                </a:solidFill>
                <a:latin typeface="Courier New" pitchFamily="1" charset="0"/>
              </a:rPr>
              <a:t>&lt;p&gt;Hello&lt;/p&gt;</a:t>
            </a:r>
            <a:r>
              <a:rPr lang="en-US" b="1" dirty="0">
                <a:solidFill>
                  <a:srgbClr val="000000"/>
                </a:solidFill>
                <a:latin typeface="Courier New" pitchFamily="-106" charset="0"/>
                <a:ea typeface="ＭＳ Ｐゴシック" pitchFamily="-106" charset="-128"/>
                <a:cs typeface="Courier New" pitchFamily="-106" charset="0"/>
              </a:rPr>
              <a:t>") </a:t>
            </a:r>
            <a:r>
              <a:rPr lang="en-US" b="1" dirty="0">
                <a:solidFill>
                  <a:srgbClr val="479B8F"/>
                </a:solidFill>
                <a:latin typeface="Courier New" pitchFamily="-106" charset="0"/>
                <a:ea typeface="ＭＳ Ｐゴシック" pitchFamily="-106" charset="-128"/>
                <a:cs typeface="Courier New" pitchFamily="-106" charset="0"/>
              </a:rPr>
              <a:t>//=&gt; the new P </a:t>
            </a:r>
            <a:r>
              <a:rPr lang="en-US" b="1" dirty="0" smtClean="0">
                <a:solidFill>
                  <a:srgbClr val="479B8F"/>
                </a:solidFill>
                <a:latin typeface="Courier New" pitchFamily="-106" charset="0"/>
                <a:ea typeface="ＭＳ Ｐゴシック" pitchFamily="-106" charset="-128"/>
                <a:cs typeface="Courier New" pitchFamily="-106" charset="0"/>
              </a:rPr>
              <a:t>element</a:t>
            </a:r>
          </a:p>
          <a:p>
            <a:pPr lvl="2" eaLnBrk="1" hangingPunct="1">
              <a:buFont typeface="Wingdings" pitchFamily="1" charset="2"/>
              <a:buNone/>
            </a:pPr>
            <a:endParaRPr lang="en-US" b="1" dirty="0">
              <a:solidFill>
                <a:srgbClr val="479B8F"/>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US" b="1" dirty="0">
                <a:solidFill>
                  <a:srgbClr val="479B8F"/>
                </a:solidFill>
                <a:latin typeface="Courier New" pitchFamily="-106" charset="0"/>
                <a:ea typeface="ＭＳ Ｐゴシック" pitchFamily="-106" charset="-128"/>
                <a:cs typeface="Courier New" pitchFamily="-106" charset="0"/>
              </a:rPr>
              <a:t>// create element with attributes:</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a:t>
            </a:r>
            <a:r>
              <a:rPr lang="en-US" b="1" dirty="0">
                <a:solidFill>
                  <a:srgbClr val="00B050"/>
                </a:solidFill>
                <a:latin typeface="Courier New" pitchFamily="1" charset="0"/>
              </a:rPr>
              <a:t>&lt;p /&gt;</a:t>
            </a:r>
            <a:r>
              <a:rPr lang="en-US" b="1" dirty="0">
                <a:solidFill>
                  <a:srgbClr val="000000"/>
                </a:solidFill>
                <a:latin typeface="Courier New" pitchFamily="-106" charset="0"/>
                <a:ea typeface="ＭＳ Ｐゴシック" pitchFamily="-106" charset="-128"/>
                <a:cs typeface="Courier New" pitchFamily="-106" charset="0"/>
              </a:rPr>
              <a:t>", { </a:t>
            </a:r>
            <a:r>
              <a:rPr lang="en-US" b="1" dirty="0" err="1">
                <a:solidFill>
                  <a:srgbClr val="000000"/>
                </a:solidFill>
                <a:latin typeface="Courier New" pitchFamily="-106" charset="0"/>
                <a:ea typeface="ＭＳ Ｐゴシック" pitchFamily="-106" charset="-128"/>
                <a:cs typeface="Courier New" pitchFamily="-106" charset="0"/>
              </a:rPr>
              <a:t>text:"</a:t>
            </a:r>
            <a:r>
              <a:rPr lang="en-US" b="1" dirty="0" err="1">
                <a:solidFill>
                  <a:srgbClr val="00B050"/>
                </a:solidFill>
                <a:latin typeface="Courier New" pitchFamily="1" charset="0"/>
              </a:rPr>
              <a:t>Hello</a:t>
            </a:r>
            <a:r>
              <a:rPr lang="en-US" b="1" dirty="0" smtClean="0">
                <a:solidFill>
                  <a:srgbClr val="000000"/>
                </a:solidFill>
                <a:latin typeface="Courier New" pitchFamily="-106" charset="0"/>
                <a:ea typeface="ＭＳ Ｐゴシック" pitchFamily="-106" charset="-128"/>
                <a:cs typeface="Courier New" pitchFamily="-106" charset="0"/>
              </a:rPr>
              <a:t>", </a:t>
            </a:r>
            <a:r>
              <a:rPr lang="en-US" b="1" dirty="0" err="1">
                <a:solidFill>
                  <a:srgbClr val="000000"/>
                </a:solidFill>
                <a:latin typeface="Courier New" pitchFamily="-106" charset="0"/>
                <a:ea typeface="ＭＳ Ｐゴシック" pitchFamily="-106" charset="-128"/>
                <a:cs typeface="Courier New" pitchFamily="-106" charset="0"/>
              </a:rPr>
              <a:t>css</a:t>
            </a:r>
            <a:r>
              <a:rPr lang="en-US" b="1" dirty="0" smtClean="0">
                <a:solidFill>
                  <a:srgbClr val="000000"/>
                </a:solidFill>
                <a:latin typeface="Courier New" pitchFamily="-106" charset="0"/>
                <a:ea typeface="ＭＳ Ｐゴシック" pitchFamily="-106" charset="-128"/>
                <a:cs typeface="Courier New" pitchFamily="-106" charset="0"/>
              </a:rPr>
              <a:t>: {</a:t>
            </a:r>
            <a:r>
              <a:rPr lang="en-US" b="1" dirty="0">
                <a:solidFill>
                  <a:srgbClr val="000000"/>
                </a:solidFill>
                <a:latin typeface="Courier New" pitchFamily="-106" charset="0"/>
                <a:ea typeface="ＭＳ Ｐゴシック" pitchFamily="-106" charset="-128"/>
                <a:cs typeface="Courier New" pitchFamily="-106" charset="0"/>
              </a:rPr>
              <a:t>color:'</a:t>
            </a:r>
            <a:r>
              <a:rPr lang="en-US" b="1" dirty="0" err="1" smtClean="0">
                <a:solidFill>
                  <a:srgbClr val="00B050"/>
                </a:solidFill>
                <a:latin typeface="Courier New" pitchFamily="1" charset="0"/>
              </a:rPr>
              <a:t>darkblue</a:t>
            </a:r>
            <a:r>
              <a:rPr lang="en-US" b="1" dirty="0" smtClean="0">
                <a:solidFill>
                  <a:srgbClr val="000000"/>
                </a:solidFill>
                <a:latin typeface="Courier New" pitchFamily="-106" charset="0"/>
                <a:ea typeface="ＭＳ Ｐゴシック" pitchFamily="-106" charset="-128"/>
                <a:cs typeface="Courier New" pitchFamily="-106" charset="0"/>
              </a:rPr>
              <a:t>'}}</a:t>
            </a:r>
            <a:r>
              <a:rPr lang="en-US" b="1" dirty="0">
                <a:solidFill>
                  <a:srgbClr val="000000"/>
                </a:solidFill>
                <a:latin typeface="Courier New" pitchFamily="-106" charset="0"/>
                <a:ea typeface="ＭＳ Ｐゴシック" pitchFamily="-106" charset="-128"/>
                <a:cs typeface="Courier New" pitchFamily="-106" charset="0"/>
              </a:rPr>
              <a:t>)</a:t>
            </a:r>
          </a:p>
          <a:p>
            <a:pPr lvl="2" eaLnBrk="1" hangingPunct="1">
              <a:buFont typeface="Wingdings" pitchFamily="1" charset="2"/>
              <a:buNone/>
            </a:pPr>
            <a:r>
              <a:rPr lang="en-US" b="1" dirty="0">
                <a:solidFill>
                  <a:srgbClr val="479B8F"/>
                </a:solidFill>
                <a:latin typeface="Courier New" pitchFamily="-106" charset="0"/>
                <a:ea typeface="ＭＳ Ｐゴシック" pitchFamily="-106" charset="-128"/>
                <a:cs typeface="Courier New" pitchFamily="-106" charset="0"/>
              </a:rPr>
              <a:t>//=&gt; &lt;p style="</a:t>
            </a:r>
            <a:r>
              <a:rPr lang="en-US" b="1" dirty="0" err="1">
                <a:solidFill>
                  <a:srgbClr val="479B8F"/>
                </a:solidFill>
                <a:latin typeface="Courier New" pitchFamily="-106" charset="0"/>
                <a:ea typeface="ＭＳ Ｐゴシック" pitchFamily="-106" charset="-128"/>
                <a:cs typeface="Courier New" pitchFamily="-106" charset="0"/>
              </a:rPr>
              <a:t>color:darkblue</a:t>
            </a:r>
            <a:r>
              <a:rPr lang="en-US" b="1" dirty="0">
                <a:solidFill>
                  <a:srgbClr val="479B8F"/>
                </a:solidFill>
                <a:latin typeface="Courier New" pitchFamily="-106" charset="0"/>
                <a:ea typeface="ＭＳ Ｐゴシック" pitchFamily="-106" charset="-128"/>
                <a:cs typeface="Courier New" pitchFamily="-106" charset="0"/>
              </a:rPr>
              <a:t>"&gt;Hello&lt;/p&gt;</a:t>
            </a:r>
          </a:p>
          <a:p>
            <a:pPr lvl="2" eaLnBrk="1" hangingPunct="1">
              <a:buFont typeface="Wingdings" pitchFamily="1" charset="2"/>
              <a:buNone/>
            </a:pPr>
            <a:endParaRPr lang="en-US" b="1" dirty="0" smtClean="0">
              <a:solidFill>
                <a:srgbClr val="479B8F"/>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endParaRPr lang="en-US" b="1" dirty="0">
              <a:solidFill>
                <a:srgbClr val="479B8F"/>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US" b="1" dirty="0">
                <a:solidFill>
                  <a:srgbClr val="479B8F"/>
                </a:solidFill>
                <a:latin typeface="Courier New" pitchFamily="-106" charset="0"/>
                <a:ea typeface="ＭＳ Ｐゴシック" pitchFamily="-106" charset="-128"/>
                <a:cs typeface="Courier New" pitchFamily="-106" charset="0"/>
              </a:rPr>
              <a:t>// execute callback when the page is ready:</a:t>
            </a:r>
          </a:p>
          <a:p>
            <a:pPr lvl="2" eaLnBrk="1" hangingPunct="1">
              <a:buFont typeface="Wingdings" pitchFamily="1" charset="2"/>
              <a:buNone/>
            </a:pPr>
            <a:r>
              <a:rPr lang="en-US" b="1" dirty="0" err="1">
                <a:solidFill>
                  <a:srgbClr val="000000"/>
                </a:solidFill>
                <a:latin typeface="Courier New" pitchFamily="-106" charset="0"/>
                <a:ea typeface="ＭＳ Ｐゴシック" pitchFamily="-106" charset="-128"/>
                <a:cs typeface="Courier New" pitchFamily="-106" charset="0"/>
              </a:rPr>
              <a:t>Zepto</a:t>
            </a:r>
            <a:r>
              <a:rPr lang="en-US" b="1" dirty="0">
                <a:solidFill>
                  <a:srgbClr val="000000"/>
                </a:solidFill>
                <a:latin typeface="Courier New" pitchFamily="-106" charset="0"/>
                <a:ea typeface="ＭＳ Ｐゴシック" pitchFamily="-106" charset="-128"/>
                <a:cs typeface="Courier New" pitchFamily="-106" charset="0"/>
              </a:rPr>
              <a:t>(</a:t>
            </a:r>
            <a:r>
              <a:rPr lang="en-US" b="1" dirty="0">
                <a:solidFill>
                  <a:srgbClr val="0070C0"/>
                </a:solidFill>
                <a:latin typeface="Courier New" pitchFamily="-106" charset="0"/>
                <a:ea typeface="ＭＳ Ｐゴシック" pitchFamily="-106" charset="-128"/>
                <a:cs typeface="Courier New" pitchFamily="-106" charset="0"/>
              </a:rPr>
              <a:t>function</a:t>
            </a:r>
            <a:r>
              <a:rPr lang="en-US" b="1" dirty="0">
                <a:solidFill>
                  <a:srgbClr val="000000"/>
                </a:solidFill>
                <a:latin typeface="Courier New" pitchFamily="-106" charset="0"/>
                <a:ea typeface="ＭＳ Ｐゴシック" pitchFamily="-106" charset="-128"/>
                <a:cs typeface="Courier New" pitchFamily="-106" charset="0"/>
              </a:rPr>
              <a:t>($){</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alert('</a:t>
            </a:r>
            <a:r>
              <a:rPr lang="en-US" b="1" dirty="0">
                <a:solidFill>
                  <a:srgbClr val="00B050"/>
                </a:solidFill>
                <a:latin typeface="Courier New" pitchFamily="1" charset="0"/>
              </a:rPr>
              <a:t>Ready</a:t>
            </a:r>
            <a:r>
              <a:rPr lang="en-US" b="1" dirty="0">
                <a:solidFill>
                  <a:srgbClr val="000000"/>
                </a:solidFill>
                <a:latin typeface="Courier New" pitchFamily="-106" charset="0"/>
                <a:ea typeface="ＭＳ Ｐゴシック" pitchFamily="-106" charset="-128"/>
                <a:cs typeface="Courier New" pitchFamily="-106" charset="0"/>
              </a:rPr>
              <a:t> </a:t>
            </a:r>
            <a:r>
              <a:rPr lang="en-US" b="1" dirty="0">
                <a:solidFill>
                  <a:srgbClr val="00B050"/>
                </a:solidFill>
                <a:latin typeface="Courier New" pitchFamily="1" charset="0"/>
              </a:rPr>
              <a:t>to</a:t>
            </a:r>
            <a:r>
              <a:rPr lang="en-US" b="1" dirty="0">
                <a:solidFill>
                  <a:srgbClr val="000000"/>
                </a:solidFill>
                <a:latin typeface="Courier New" pitchFamily="-106" charset="0"/>
                <a:ea typeface="ＭＳ Ｐゴシック" pitchFamily="-106" charset="-128"/>
                <a:cs typeface="Courier New" pitchFamily="-106" charset="0"/>
              </a:rPr>
              <a:t> </a:t>
            </a:r>
            <a:r>
              <a:rPr lang="en-US" b="1" dirty="0" err="1">
                <a:solidFill>
                  <a:srgbClr val="00B050"/>
                </a:solidFill>
                <a:latin typeface="Courier New" pitchFamily="1" charset="0"/>
              </a:rPr>
              <a:t>Zepto</a:t>
            </a:r>
            <a:r>
              <a:rPr lang="en-US" b="1" dirty="0">
                <a:solidFill>
                  <a:srgbClr val="00B050"/>
                </a:solidFill>
                <a:latin typeface="Courier New" pitchFamily="1" charset="0"/>
              </a:rPr>
              <a:t>!</a:t>
            </a:r>
            <a:r>
              <a:rPr lang="en-US" b="1" dirty="0">
                <a:solidFill>
                  <a:srgbClr val="000000"/>
                </a:solidFill>
                <a:latin typeface="Courier New" pitchFamily="-106" charset="0"/>
                <a:ea typeface="ＭＳ Ｐゴシック" pitchFamily="-106" charset="-128"/>
                <a:cs typeface="Courier New" pitchFamily="-106" charset="0"/>
              </a:rPr>
              <a:t>')</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a:t>
            </a:r>
          </a:p>
        </p:txBody>
      </p:sp>
      <p:cxnSp>
        <p:nvCxnSpPr>
          <p:cNvPr id="6" name="Straight Connector 5"/>
          <p:cNvCxnSpPr/>
          <p:nvPr/>
        </p:nvCxnSpPr>
        <p:spPr>
          <a:xfrm>
            <a:off x="1259632" y="193204"/>
            <a:ext cx="0" cy="504056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6200000">
            <a:off x="-1058867" y="2402995"/>
            <a:ext cx="3559789" cy="584776"/>
          </a:xfrm>
          <a:prstGeom prst="rect">
            <a:avLst/>
          </a:prstGeom>
          <a:noFill/>
        </p:spPr>
        <p:txBody>
          <a:bodyPr wrap="none" rtlCol="0">
            <a:spAutoFit/>
          </a:bodyPr>
          <a:lstStyle/>
          <a:p>
            <a:pPr algn="ctr"/>
            <a:r>
              <a:rPr lang="en-US" sz="3200" b="1" dirty="0" err="1" smtClean="0"/>
              <a:t>Zepto.js</a:t>
            </a:r>
            <a:r>
              <a:rPr lang="en-US" sz="3200" b="1" dirty="0"/>
              <a:t> </a:t>
            </a:r>
            <a:r>
              <a:rPr lang="en-US" sz="3200" b="1" dirty="0" smtClean="0"/>
              <a:t>Example</a:t>
            </a:r>
            <a:endParaRPr lang="en-US" sz="3200" b="1" dirty="0"/>
          </a:p>
        </p:txBody>
      </p:sp>
    </p:spTree>
    <p:extLst>
      <p:ext uri="{BB962C8B-B14F-4D97-AF65-F5344CB8AC3E}">
        <p14:creationId xmlns:p14="http://schemas.microsoft.com/office/powerpoint/2010/main" val="129895216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Sencha</a:t>
            </a:r>
            <a:r>
              <a:rPr lang="en-US" sz="3600" b="1" dirty="0" smtClean="0">
                <a:latin typeface="+mj-lt"/>
                <a:cs typeface="ＭＳ Ｐゴシック" charset="0"/>
              </a:rPr>
              <a:t> Touch</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Web Mobile Frameworks</a:t>
            </a:r>
          </a:p>
        </p:txBody>
      </p:sp>
      <p:sp>
        <p:nvSpPr>
          <p:cNvPr id="7" name="Espace réservé du contenu 2"/>
          <p:cNvSpPr>
            <a:spLocks noGrp="1"/>
          </p:cNvSpPr>
          <p:nvPr>
            <p:ph idx="1"/>
          </p:nvPr>
        </p:nvSpPr>
        <p:spPr>
          <a:xfrm>
            <a:off x="457200" y="1128713"/>
            <a:ext cx="8435975" cy="4230687"/>
          </a:xfrm>
        </p:spPr>
        <p:txBody>
          <a:bodyPr/>
          <a:lstStyle/>
          <a:p>
            <a:r>
              <a:rPr lang="en-US" dirty="0" smtClean="0"/>
              <a:t>A User </a:t>
            </a:r>
            <a:r>
              <a:rPr lang="en-US" dirty="0"/>
              <a:t>I</a:t>
            </a:r>
            <a:r>
              <a:rPr lang="en-US" dirty="0" smtClean="0"/>
              <a:t>nterface </a:t>
            </a:r>
            <a:r>
              <a:rPr lang="en-US" dirty="0"/>
              <a:t>JavaScript </a:t>
            </a:r>
            <a:r>
              <a:rPr lang="en-US" dirty="0" smtClean="0"/>
              <a:t>library</a:t>
            </a:r>
            <a:r>
              <a:rPr lang="en-US" dirty="0"/>
              <a:t> </a:t>
            </a:r>
          </a:p>
          <a:p>
            <a:pPr lvl="1"/>
            <a:r>
              <a:rPr lang="en-US" dirty="0"/>
              <a:t>A</a:t>
            </a:r>
            <a:r>
              <a:rPr lang="en-US" dirty="0" smtClean="0"/>
              <a:t>s </a:t>
            </a:r>
            <a:r>
              <a:rPr lang="en-US" dirty="0" err="1" smtClean="0"/>
              <a:t>jQuery</a:t>
            </a:r>
            <a:r>
              <a:rPr lang="en-US" dirty="0" smtClean="0"/>
              <a:t> Mobile</a:t>
            </a:r>
            <a:endParaRPr lang="en-US" dirty="0"/>
          </a:p>
          <a:p>
            <a:r>
              <a:rPr lang="en-US" dirty="0" smtClean="0"/>
              <a:t>Built </a:t>
            </a:r>
            <a:r>
              <a:rPr lang="en-US" dirty="0"/>
              <a:t>upon the MVC </a:t>
            </a:r>
            <a:r>
              <a:rPr lang="en-US" dirty="0" smtClean="0"/>
              <a:t>pattern</a:t>
            </a:r>
          </a:p>
          <a:p>
            <a:r>
              <a:rPr lang="en-US" dirty="0" smtClean="0"/>
              <a:t>Support only browsers based on </a:t>
            </a:r>
            <a:r>
              <a:rPr lang="en-US" dirty="0" err="1" smtClean="0"/>
              <a:t>Webkit</a:t>
            </a:r>
            <a:endParaRPr lang="en-US" dirty="0" smtClean="0"/>
          </a:p>
          <a:p>
            <a:r>
              <a:rPr lang="en-US" dirty="0" smtClean="0"/>
              <a:t>Can be slow with some Android devices</a:t>
            </a:r>
            <a:endParaRPr lang="en-US" dirty="0"/>
          </a:p>
          <a:p>
            <a:r>
              <a:rPr lang="en-US" dirty="0"/>
              <a:t>The </a:t>
            </a:r>
            <a:r>
              <a:rPr lang="en-US" dirty="0" smtClean="0"/>
              <a:t>SDK includes a </a:t>
            </a:r>
            <a:r>
              <a:rPr lang="en-US" dirty="0"/>
              <a:t>native </a:t>
            </a:r>
            <a:r>
              <a:rPr lang="en-US" dirty="0" smtClean="0"/>
              <a:t>packager for Android and </a:t>
            </a:r>
            <a:r>
              <a:rPr lang="en-US" dirty="0" err="1" smtClean="0"/>
              <a:t>iOS</a:t>
            </a:r>
            <a:endParaRPr lang="en-US" dirty="0" smtClean="0"/>
          </a:p>
        </p:txBody>
      </p:sp>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1042" y1="47561" x2="80456" y2="50610"/>
                        <a14:foregroundMark x1="41368" y1="56707" x2="77850" y2="40854"/>
                        <a14:foregroundMark x1="42997" y1="39024" x2="80130" y2="58537"/>
                        <a14:backgroundMark x1="28339" y1="32927" x2="38762" y2="48780"/>
                        <a14:backgroundMark x1="28339" y1="64634" x2="20847" y2="55488"/>
                        <a14:backgroundMark x1="18893" y1="34146" x2="18893" y2="34146"/>
                        <a14:backgroundMark x1="26059" y1="31098" x2="26059" y2="31098"/>
                      </a14:backgroundRemoval>
                    </a14:imgEffect>
                  </a14:imgLayer>
                </a14:imgProps>
              </a:ext>
            </a:extLst>
          </a:blip>
          <a:srcRect l="15109" t="14170" r="15642" b="17045"/>
          <a:stretch/>
        </p:blipFill>
        <p:spPr>
          <a:xfrm>
            <a:off x="6819900" y="1480288"/>
            <a:ext cx="2324100" cy="1233196"/>
          </a:xfrm>
          <a:prstGeom prst="rect">
            <a:avLst/>
          </a:prstGeom>
        </p:spPr>
      </p:pic>
      <p:pic>
        <p:nvPicPr>
          <p:cNvPr id="10" name="Picture 2" descr="D:\Users\Renaud\Desktop\StageFinEtudesSupinfo\Icons-New\v3\Min\Overview_SubjectPresenta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347952"/>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à coins arrondis 4"/>
          <p:cNvSpPr/>
          <p:nvPr/>
        </p:nvSpPr>
        <p:spPr>
          <a:xfrm>
            <a:off x="251520" y="193204"/>
            <a:ext cx="8640960" cy="504056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lvl="2" eaLnBrk="1" hangingPunct="1">
              <a:buFont typeface="Wingdings" pitchFamily="1" charset="2"/>
              <a:buNone/>
            </a:pPr>
            <a:r>
              <a:rPr lang="en-US" b="1" dirty="0" err="1">
                <a:solidFill>
                  <a:srgbClr val="000000"/>
                </a:solidFill>
                <a:latin typeface="Courier New" pitchFamily="-106" charset="0"/>
                <a:ea typeface="ＭＳ Ｐゴシック" pitchFamily="-106" charset="-128"/>
                <a:cs typeface="Courier New" pitchFamily="-106" charset="0"/>
              </a:rPr>
              <a:t>Ext.application</a:t>
            </a:r>
            <a:r>
              <a:rPr lang="en-US" b="1" dirty="0">
                <a:solidFill>
                  <a:srgbClr val="000000"/>
                </a:solidFill>
                <a:latin typeface="Courier New" pitchFamily="-106" charset="0"/>
                <a:ea typeface="ＭＳ Ｐゴシック" pitchFamily="-106" charset="-128"/>
                <a:cs typeface="Courier New" pitchFamily="-106" charset="0"/>
              </a:rPr>
              <a:t>({</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name: '</a:t>
            </a:r>
            <a:r>
              <a:rPr lang="en-US" b="1" dirty="0" err="1">
                <a:solidFill>
                  <a:srgbClr val="00B050"/>
                </a:solidFill>
                <a:latin typeface="Courier New" pitchFamily="1" charset="0"/>
              </a:rPr>
              <a:t>Sencha</a:t>
            </a:r>
            <a:r>
              <a:rPr lang="en-US" b="1" dirty="0">
                <a:solidFill>
                  <a:srgbClr val="000000"/>
                </a:solidFill>
                <a:latin typeface="Courier New" pitchFamily="-106" charset="0"/>
                <a:ea typeface="ＭＳ Ｐゴシック" pitchFamily="-106" charset="-128"/>
                <a:cs typeface="Courier New" pitchFamily="-106" charset="0"/>
              </a:rPr>
              <a:t>',</a:t>
            </a:r>
          </a:p>
          <a:p>
            <a:pPr lvl="2" eaLnBrk="1" hangingPunct="1">
              <a:buFont typeface="Wingdings" pitchFamily="1" charset="2"/>
              <a:buNone/>
            </a:pPr>
            <a:endParaRPr lang="en-US" b="1" dirty="0">
              <a:solidFill>
                <a:srgbClr val="000000"/>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launch: function() {</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r>
              <a:rPr lang="en-US" b="1" dirty="0" err="1">
                <a:solidFill>
                  <a:srgbClr val="000000"/>
                </a:solidFill>
                <a:latin typeface="Courier New" pitchFamily="-106" charset="0"/>
                <a:ea typeface="ＭＳ Ｐゴシック" pitchFamily="-106" charset="-128"/>
                <a:cs typeface="Courier New" pitchFamily="-106" charset="0"/>
              </a:rPr>
              <a:t>Ext.create</a:t>
            </a:r>
            <a:r>
              <a:rPr lang="en-US" b="1" dirty="0">
                <a:solidFill>
                  <a:srgbClr val="000000"/>
                </a:solidFill>
                <a:latin typeface="Courier New" pitchFamily="-106" charset="0"/>
                <a:ea typeface="ＭＳ Ｐゴシック" pitchFamily="-106" charset="-128"/>
                <a:cs typeface="Courier New" pitchFamily="-106" charset="0"/>
              </a:rPr>
              <a:t>("</a:t>
            </a:r>
            <a:r>
              <a:rPr lang="en-US" b="1" dirty="0" err="1">
                <a:solidFill>
                  <a:srgbClr val="00B050"/>
                </a:solidFill>
                <a:latin typeface="Courier New" pitchFamily="1" charset="0"/>
              </a:rPr>
              <a:t>Ext.tab.Panel</a:t>
            </a:r>
            <a:r>
              <a:rPr lang="en-US" b="1" dirty="0">
                <a:solidFill>
                  <a:srgbClr val="000000"/>
                </a:solidFill>
                <a:latin typeface="Courier New" pitchFamily="-106" charset="0"/>
                <a:ea typeface="ＭＳ Ｐゴシック" pitchFamily="-106" charset="-128"/>
                <a:cs typeface="Courier New" pitchFamily="-106" charset="0"/>
              </a:rPr>
              <a:t>", {</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r>
              <a:rPr lang="en-US" b="1" dirty="0" err="1">
                <a:solidFill>
                  <a:srgbClr val="000000"/>
                </a:solidFill>
                <a:latin typeface="Courier New" pitchFamily="-106" charset="0"/>
                <a:ea typeface="ＭＳ Ｐゴシック" pitchFamily="-106" charset="-128"/>
                <a:cs typeface="Courier New" pitchFamily="-106" charset="0"/>
              </a:rPr>
              <a:t>fullscreen</a:t>
            </a:r>
            <a:r>
              <a:rPr lang="en-US" b="1" dirty="0">
                <a:solidFill>
                  <a:srgbClr val="000000"/>
                </a:solidFill>
                <a:latin typeface="Courier New" pitchFamily="-106" charset="0"/>
                <a:ea typeface="ＭＳ Ｐゴシック" pitchFamily="-106" charset="-128"/>
                <a:cs typeface="Courier New" pitchFamily="-106" charset="0"/>
              </a:rPr>
              <a:t>: </a:t>
            </a:r>
            <a:r>
              <a:rPr lang="en-US" b="1" dirty="0">
                <a:solidFill>
                  <a:srgbClr val="0070C0"/>
                </a:solidFill>
                <a:latin typeface="Courier New" pitchFamily="-106" charset="0"/>
                <a:ea typeface="ＭＳ Ｐゴシック" pitchFamily="-106" charset="-128"/>
                <a:cs typeface="Courier New" pitchFamily="-106" charset="0"/>
              </a:rPr>
              <a:t>true</a:t>
            </a:r>
            <a:r>
              <a:rPr lang="en-US" b="1" dirty="0">
                <a:solidFill>
                  <a:srgbClr val="000000"/>
                </a:solidFill>
                <a:latin typeface="Courier New" pitchFamily="-106" charset="0"/>
                <a:ea typeface="ＭＳ Ｐゴシック" pitchFamily="-106" charset="-128"/>
                <a:cs typeface="Courier New" pitchFamily="-106" charset="0"/>
              </a:rPr>
              <a:t>,</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items: [</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title: '</a:t>
            </a:r>
            <a:r>
              <a:rPr lang="en-US" b="1" dirty="0">
                <a:solidFill>
                  <a:srgbClr val="00B050"/>
                </a:solidFill>
                <a:latin typeface="Courier New" pitchFamily="1" charset="0"/>
              </a:rPr>
              <a:t>Home</a:t>
            </a:r>
            <a:r>
              <a:rPr lang="en-US" b="1" dirty="0">
                <a:solidFill>
                  <a:srgbClr val="000000"/>
                </a:solidFill>
                <a:latin typeface="Courier New" pitchFamily="-106" charset="0"/>
                <a:ea typeface="ＭＳ Ｐゴシック" pitchFamily="-106" charset="-128"/>
                <a:cs typeface="Courier New" pitchFamily="-106" charset="0"/>
              </a:rPr>
              <a:t>',</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r>
              <a:rPr lang="en-US" b="1" dirty="0" err="1">
                <a:solidFill>
                  <a:srgbClr val="000000"/>
                </a:solidFill>
                <a:latin typeface="Courier New" pitchFamily="-106" charset="0"/>
                <a:ea typeface="ＭＳ Ｐゴシック" pitchFamily="-106" charset="-128"/>
                <a:cs typeface="Courier New" pitchFamily="-106" charset="0"/>
              </a:rPr>
              <a:t>iconCls</a:t>
            </a:r>
            <a:r>
              <a:rPr lang="en-US" b="1" dirty="0">
                <a:solidFill>
                  <a:srgbClr val="000000"/>
                </a:solidFill>
                <a:latin typeface="Courier New" pitchFamily="-106" charset="0"/>
                <a:ea typeface="ＭＳ Ｐゴシック" pitchFamily="-106" charset="-128"/>
                <a:cs typeface="Courier New" pitchFamily="-106" charset="0"/>
              </a:rPr>
              <a:t>: '</a:t>
            </a:r>
            <a:r>
              <a:rPr lang="en-US" b="1" dirty="0">
                <a:solidFill>
                  <a:srgbClr val="00B050"/>
                </a:solidFill>
                <a:latin typeface="Courier New" pitchFamily="1" charset="0"/>
              </a:rPr>
              <a:t>home</a:t>
            </a:r>
            <a:r>
              <a:rPr lang="en-US" b="1" dirty="0">
                <a:solidFill>
                  <a:srgbClr val="000000"/>
                </a:solidFill>
                <a:latin typeface="Courier New" pitchFamily="-106" charset="0"/>
                <a:ea typeface="ＭＳ Ｐゴシック" pitchFamily="-106" charset="-128"/>
                <a:cs typeface="Courier New" pitchFamily="-106" charset="0"/>
              </a:rPr>
              <a:t>',</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html: '</a:t>
            </a:r>
            <a:r>
              <a:rPr lang="en-US" b="1" dirty="0">
                <a:solidFill>
                  <a:srgbClr val="00B050"/>
                </a:solidFill>
                <a:latin typeface="Courier New" pitchFamily="1" charset="0"/>
              </a:rPr>
              <a:t>Welcome</a:t>
            </a:r>
            <a:r>
              <a:rPr lang="en-US" b="1" dirty="0">
                <a:solidFill>
                  <a:srgbClr val="000000"/>
                </a:solidFill>
                <a:latin typeface="Courier New" pitchFamily="-106" charset="0"/>
                <a:ea typeface="ＭＳ Ｐゴシック" pitchFamily="-106" charset="-128"/>
                <a:cs typeface="Courier New" pitchFamily="-106" charset="0"/>
              </a:rPr>
              <a:t>'</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p>
          <a:p>
            <a:pPr lvl="2"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a:t>
            </a:r>
            <a:endParaRPr lang="en-GB" b="1" dirty="0" smtClean="0">
              <a:solidFill>
                <a:srgbClr val="000000"/>
              </a:solidFill>
              <a:latin typeface="Courier New" pitchFamily="-106" charset="0"/>
              <a:ea typeface="ＭＳ Ｐゴシック" pitchFamily="-106" charset="-128"/>
              <a:cs typeface="Courier New" pitchFamily="-106" charset="0"/>
            </a:endParaRPr>
          </a:p>
        </p:txBody>
      </p:sp>
      <p:cxnSp>
        <p:nvCxnSpPr>
          <p:cNvPr id="6" name="Straight Connector 5"/>
          <p:cNvCxnSpPr/>
          <p:nvPr/>
        </p:nvCxnSpPr>
        <p:spPr>
          <a:xfrm>
            <a:off x="1331640" y="193204"/>
            <a:ext cx="0" cy="504056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6200000">
            <a:off x="-1317378" y="2156774"/>
            <a:ext cx="4220827" cy="1077218"/>
          </a:xfrm>
          <a:prstGeom prst="rect">
            <a:avLst/>
          </a:prstGeom>
          <a:noFill/>
        </p:spPr>
        <p:txBody>
          <a:bodyPr wrap="none" rtlCol="0">
            <a:spAutoFit/>
          </a:bodyPr>
          <a:lstStyle/>
          <a:p>
            <a:pPr algn="ctr"/>
            <a:r>
              <a:rPr lang="en-US" sz="3200" b="1" dirty="0" err="1" smtClean="0"/>
              <a:t>Sencha</a:t>
            </a:r>
            <a:r>
              <a:rPr lang="en-US" sz="3200" b="1" dirty="0" smtClean="0"/>
              <a:t> Touch</a:t>
            </a:r>
          </a:p>
          <a:p>
            <a:pPr algn="ctr"/>
            <a:r>
              <a:rPr lang="en-US" sz="3200" b="1" dirty="0" smtClean="0"/>
              <a:t>Application Example</a:t>
            </a:r>
            <a:endParaRPr lang="en-US" sz="3200" b="1" dirty="0"/>
          </a:p>
        </p:txBody>
      </p:sp>
      <p:pic>
        <p:nvPicPr>
          <p:cNvPr id="2" name="Picture 1" descr="Screen Shot 2012-10-08 at 5.03.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6094" y="3097026"/>
            <a:ext cx="2717905" cy="2208746"/>
          </a:xfrm>
          <a:prstGeom prst="rect">
            <a:avLst/>
          </a:prstGeom>
        </p:spPr>
      </p:pic>
    </p:spTree>
    <p:extLst>
      <p:ext uri="{BB962C8B-B14F-4D97-AF65-F5344CB8AC3E}">
        <p14:creationId xmlns:p14="http://schemas.microsoft.com/office/powerpoint/2010/main" val="1955706076"/>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Other Frameworks…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Web Mobile Frameworks</a:t>
            </a:r>
          </a:p>
        </p:txBody>
      </p:sp>
      <p:pic>
        <p:nvPicPr>
          <p:cNvPr id="2" name="Picture 1"/>
          <p:cNvPicPr>
            <a:picLocks noChangeAspect="1"/>
          </p:cNvPicPr>
          <p:nvPr/>
        </p:nvPicPr>
        <p:blipFill>
          <a:blip r:embed="rId3"/>
          <a:stretch>
            <a:fillRect/>
          </a:stretch>
        </p:blipFill>
        <p:spPr>
          <a:xfrm>
            <a:off x="755576" y="3217540"/>
            <a:ext cx="3149600" cy="901700"/>
          </a:xfrm>
          <a:prstGeom prst="rect">
            <a:avLst/>
          </a:prstGeom>
        </p:spPr>
      </p:pic>
      <p:pic>
        <p:nvPicPr>
          <p:cNvPr id="10" name="Picture 9"/>
          <p:cNvPicPr>
            <a:picLocks noChangeAspect="1"/>
          </p:cNvPicPr>
          <p:nvPr/>
        </p:nvPicPr>
        <p:blipFill>
          <a:blip r:embed="rId4"/>
          <a:stretch>
            <a:fillRect/>
          </a:stretch>
        </p:blipFill>
        <p:spPr>
          <a:xfrm>
            <a:off x="4572000" y="913284"/>
            <a:ext cx="3777209" cy="1007255"/>
          </a:xfrm>
          <a:prstGeom prst="rect">
            <a:avLst/>
          </a:prstGeom>
        </p:spPr>
      </p:pic>
      <p:pic>
        <p:nvPicPr>
          <p:cNvPr id="3" name="Picture 2"/>
          <p:cNvPicPr>
            <a:picLocks noChangeAspect="1"/>
          </p:cNvPicPr>
          <p:nvPr/>
        </p:nvPicPr>
        <p:blipFill>
          <a:blip r:embed="rId5"/>
          <a:stretch>
            <a:fillRect/>
          </a:stretch>
        </p:blipFill>
        <p:spPr>
          <a:xfrm>
            <a:off x="539552" y="1509750"/>
            <a:ext cx="2522202" cy="1656246"/>
          </a:xfrm>
          <a:prstGeom prst="rect">
            <a:avLst/>
          </a:prstGeom>
        </p:spPr>
      </p:pic>
      <p:pic>
        <p:nvPicPr>
          <p:cNvPr id="6" name="Picture 5"/>
          <p:cNvPicPr>
            <a:picLocks noChangeAspect="1"/>
          </p:cNvPicPr>
          <p:nvPr/>
        </p:nvPicPr>
        <p:blipFill>
          <a:blip r:embed="rId6"/>
          <a:stretch>
            <a:fillRect/>
          </a:stretch>
        </p:blipFill>
        <p:spPr>
          <a:xfrm>
            <a:off x="6372200" y="3577580"/>
            <a:ext cx="1651000" cy="1651000"/>
          </a:xfrm>
          <a:prstGeom prst="rect">
            <a:avLst/>
          </a:prstGeom>
        </p:spPr>
      </p:pic>
      <p:sp>
        <p:nvSpPr>
          <p:cNvPr id="11" name="TextBox 10"/>
          <p:cNvSpPr txBox="1"/>
          <p:nvPr/>
        </p:nvSpPr>
        <p:spPr>
          <a:xfrm>
            <a:off x="8620998" y="4873724"/>
            <a:ext cx="415498" cy="369332"/>
          </a:xfrm>
          <a:prstGeom prst="rect">
            <a:avLst/>
          </a:prstGeom>
          <a:noFill/>
        </p:spPr>
        <p:txBody>
          <a:bodyPr wrap="none" rtlCol="0">
            <a:spAutoFit/>
          </a:bodyPr>
          <a:lstStyle/>
          <a:p>
            <a:r>
              <a:rPr lang="en-US" b="1" dirty="0" smtClean="0"/>
              <a:t>…</a:t>
            </a:r>
            <a:endParaRPr lang="en-US" b="1" dirty="0"/>
          </a:p>
        </p:txBody>
      </p:sp>
      <p:pic>
        <p:nvPicPr>
          <p:cNvPr id="14" name="Picture 13"/>
          <p:cNvPicPr>
            <a:picLocks noChangeAspect="1"/>
          </p:cNvPicPr>
          <p:nvPr/>
        </p:nvPicPr>
        <p:blipFill>
          <a:blip r:embed="rId7"/>
          <a:stretch>
            <a:fillRect/>
          </a:stretch>
        </p:blipFill>
        <p:spPr>
          <a:xfrm>
            <a:off x="4283968" y="2209428"/>
            <a:ext cx="3454400" cy="1079500"/>
          </a:xfrm>
          <a:prstGeom prst="rect">
            <a:avLst/>
          </a:prstGeom>
        </p:spPr>
      </p:pic>
      <p:pic>
        <p:nvPicPr>
          <p:cNvPr id="7" name="Picture 6"/>
          <p:cNvPicPr>
            <a:picLocks noChangeAspect="1"/>
          </p:cNvPicPr>
          <p:nvPr/>
        </p:nvPicPr>
        <p:blipFill>
          <a:blip r:embed="rId8"/>
          <a:stretch>
            <a:fillRect/>
          </a:stretch>
        </p:blipFill>
        <p:spPr>
          <a:xfrm>
            <a:off x="2843808" y="4153644"/>
            <a:ext cx="3022600" cy="939800"/>
          </a:xfrm>
          <a:prstGeom prst="rect">
            <a:avLst/>
          </a:prstGeom>
          <a:solidFill>
            <a:schemeClr val="tx1"/>
          </a:solidFill>
        </p:spPr>
      </p:pic>
      <p:pic>
        <p:nvPicPr>
          <p:cNvPr id="12" name="Picture 2" descr="D:\Users\Renaud\Desktop\StageFinEtudesSupinfo\Icons-New\v3\Min\Overview_SubjectPresentati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72140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Phone Gap</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Web Mobile Frameworks</a:t>
            </a:r>
          </a:p>
        </p:txBody>
      </p:sp>
      <p:sp>
        <p:nvSpPr>
          <p:cNvPr id="7" name="Espace réservé du contenu 2"/>
          <p:cNvSpPr>
            <a:spLocks noGrp="1"/>
          </p:cNvSpPr>
          <p:nvPr>
            <p:ph idx="1"/>
          </p:nvPr>
        </p:nvSpPr>
        <p:spPr>
          <a:xfrm>
            <a:off x="457200" y="1128713"/>
            <a:ext cx="8435975" cy="4230687"/>
          </a:xfrm>
        </p:spPr>
        <p:txBody>
          <a:bodyPr/>
          <a:lstStyle/>
          <a:p>
            <a:r>
              <a:rPr lang="en-US" dirty="0" smtClean="0"/>
              <a:t>Open source mobile development framework</a:t>
            </a:r>
          </a:p>
          <a:p>
            <a:r>
              <a:rPr lang="en-US" dirty="0" smtClean="0"/>
              <a:t>Developed by </a:t>
            </a:r>
            <a:r>
              <a:rPr lang="en-US" dirty="0" err="1" smtClean="0"/>
              <a:t>Nitobi</a:t>
            </a:r>
            <a:endParaRPr lang="en-US" dirty="0" smtClean="0"/>
          </a:p>
          <a:p>
            <a:r>
              <a:rPr lang="en-US" dirty="0" smtClean="0"/>
              <a:t>Now known as “Apache Cordova”</a:t>
            </a:r>
          </a:p>
          <a:p>
            <a:r>
              <a:rPr lang="en-US" dirty="0" smtClean="0"/>
              <a:t>Parse web apps to built them into hybrid apps</a:t>
            </a:r>
          </a:p>
          <a:p>
            <a:pPr lvl="1"/>
            <a:r>
              <a:rPr lang="en-US" dirty="0" smtClean="0"/>
              <a:t>Not really native, but not web-based anymore</a:t>
            </a:r>
          </a:p>
          <a:p>
            <a:pPr lvl="1"/>
            <a:r>
              <a:rPr lang="en-US" dirty="0" smtClean="0"/>
              <a:t>Compatible on all major mobile markets</a:t>
            </a:r>
          </a:p>
          <a:p>
            <a:r>
              <a:rPr lang="en-US" dirty="0"/>
              <a:t>More </a:t>
            </a:r>
            <a:r>
              <a:rPr lang="en-US" dirty="0" smtClean="0"/>
              <a:t>at: </a:t>
            </a:r>
            <a:r>
              <a:rPr lang="en-US" dirty="0">
                <a:hlinkClick r:id="rId3"/>
              </a:rPr>
              <a:t>http://cordova.apache.org</a:t>
            </a:r>
            <a:r>
              <a:rPr lang="en-US" dirty="0" smtClean="0">
                <a:hlinkClick r:id="rId3"/>
              </a:rPr>
              <a:t>/</a:t>
            </a:r>
            <a:endParaRPr lang="en-US" dirty="0" smtClean="0"/>
          </a:p>
        </p:txBody>
      </p:sp>
      <p:pic>
        <p:nvPicPr>
          <p:cNvPr id="6" name="Picture 2" descr="D:\Users\Renaud\Desktop\StageFinEtudesSupinfo\Icons-New\v3\Min\Overview_SubjectPresent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90189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Exercises (1/3)</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dirty="0" smtClean="0"/>
              <a:t>You will create a web mobile RSS reader with </a:t>
            </a:r>
            <a:r>
              <a:rPr lang="en-US" dirty="0" err="1" smtClean="0"/>
              <a:t>jQuery</a:t>
            </a:r>
            <a:r>
              <a:rPr lang="en-US" dirty="0" smtClean="0"/>
              <a:t> Mobile for the following SUPINFO websites :</a:t>
            </a:r>
          </a:p>
          <a:p>
            <a:pPr eaLnBrk="1" hangingPunct="1">
              <a:lnSpc>
                <a:spcPct val="90000"/>
              </a:lnSpc>
            </a:pPr>
            <a:endParaRPr lang="en-US" dirty="0"/>
          </a:p>
          <a:p>
            <a:pPr lvl="1" eaLnBrk="1" hangingPunct="1">
              <a:lnSpc>
                <a:spcPct val="90000"/>
              </a:lnSpc>
            </a:pPr>
            <a:r>
              <a:rPr lang="en-US" dirty="0" smtClean="0">
                <a:hlinkClick r:id="rId3"/>
              </a:rPr>
              <a:t>http://www.supinfo.com</a:t>
            </a:r>
            <a:endParaRPr lang="en-US" dirty="0" smtClean="0"/>
          </a:p>
          <a:p>
            <a:pPr lvl="1" eaLnBrk="1" hangingPunct="1">
              <a:lnSpc>
                <a:spcPct val="90000"/>
              </a:lnSpc>
            </a:pPr>
            <a:r>
              <a:rPr lang="en-US" dirty="0">
                <a:hlinkClick r:id="rId4"/>
              </a:rPr>
              <a:t>http://labo-</a:t>
            </a:r>
            <a:r>
              <a:rPr lang="en-US" dirty="0" smtClean="0">
                <a:hlinkClick r:id="rId4"/>
              </a:rPr>
              <a:t>java.net</a:t>
            </a:r>
            <a:endParaRPr lang="en-US" dirty="0"/>
          </a:p>
          <a:p>
            <a:pPr lvl="1" eaLnBrk="1" hangingPunct="1">
              <a:lnSpc>
                <a:spcPct val="90000"/>
              </a:lnSpc>
            </a:pPr>
            <a:r>
              <a:rPr lang="en-US" dirty="0">
                <a:hlinkClick r:id="rId5"/>
              </a:rPr>
              <a:t>http://www.labo-low-</a:t>
            </a:r>
            <a:r>
              <a:rPr lang="en-US" dirty="0" smtClean="0">
                <a:hlinkClick r:id="rId5"/>
              </a:rPr>
              <a:t>level.com</a:t>
            </a:r>
            <a:endParaRPr lang="en-US" dirty="0" smtClean="0"/>
          </a:p>
          <a:p>
            <a:pPr lvl="1" eaLnBrk="1" hangingPunct="1">
              <a:lnSpc>
                <a:spcPct val="90000"/>
              </a:lnSpc>
            </a:pPr>
            <a:r>
              <a:rPr lang="en-US" dirty="0" smtClean="0"/>
              <a:t>And other laboratories of your choice…</a:t>
            </a:r>
          </a:p>
          <a:p>
            <a:pPr lvl="1"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smtClean="0"/>
              <a:t>Web Mobile</a:t>
            </a:r>
            <a:endParaRPr lang="fr-FR" dirty="0"/>
          </a:p>
        </p:txBody>
      </p:sp>
      <p:pic>
        <p:nvPicPr>
          <p:cNvPr id="6" name="Picture 2" descr="D:\Users\Renaud\Desktop\StageFinEtudesSupinfo\Icons-New\v3\Min\Exercis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505056"/>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Exercises (2/3)</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dirty="0" smtClean="0"/>
              <a:t>The main page must display a </a:t>
            </a:r>
            <a:r>
              <a:rPr lang="en-US" dirty="0" err="1" smtClean="0"/>
              <a:t>listview</a:t>
            </a:r>
            <a:r>
              <a:rPr lang="en-US" dirty="0" smtClean="0"/>
              <a:t> of all the available websites</a:t>
            </a:r>
          </a:p>
          <a:p>
            <a:pPr lvl="1" eaLnBrk="1" hangingPunct="1">
              <a:lnSpc>
                <a:spcPct val="90000"/>
              </a:lnSpc>
            </a:pPr>
            <a:endParaRPr lang="en-US" dirty="0"/>
          </a:p>
          <a:p>
            <a:pPr eaLnBrk="1" hangingPunct="1">
              <a:lnSpc>
                <a:spcPct val="90000"/>
              </a:lnSpc>
            </a:pPr>
            <a:r>
              <a:rPr lang="en-US" dirty="0" smtClean="0"/>
              <a:t>When a website is chosen, you must display another </a:t>
            </a:r>
            <a:r>
              <a:rPr lang="en-US" dirty="0" err="1" smtClean="0"/>
              <a:t>listview</a:t>
            </a:r>
            <a:r>
              <a:rPr lang="en-US" dirty="0" smtClean="0"/>
              <a:t> with the RSS content</a:t>
            </a:r>
          </a:p>
          <a:p>
            <a:pPr lvl="1" eaLnBrk="1" hangingPunct="1">
              <a:lnSpc>
                <a:spcPct val="90000"/>
              </a:lnSpc>
            </a:pPr>
            <a:endParaRPr lang="en-US" dirty="0"/>
          </a:p>
          <a:p>
            <a:pPr eaLnBrk="1" hangingPunct="1">
              <a:lnSpc>
                <a:spcPct val="90000"/>
              </a:lnSpc>
            </a:pPr>
            <a:r>
              <a:rPr lang="en-US" dirty="0" smtClean="0"/>
              <a:t>When a RSS item is touched, you must redirect the user to the corresponding article</a:t>
            </a:r>
          </a:p>
          <a:p>
            <a:pPr lvl="1"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smtClean="0"/>
              <a:t>Web Mobile</a:t>
            </a:r>
            <a:endParaRPr lang="fr-FR" dirty="0"/>
          </a:p>
        </p:txBody>
      </p:sp>
      <p:pic>
        <p:nvPicPr>
          <p:cNvPr id="6" name="Picture 2" descr="D:\Users\Renaud\Desktop\StageFinEtudesSupinfo\Icons-New\v3\Min\Exercis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849375"/>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Exercises (3/3)</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dirty="0" smtClean="0"/>
              <a:t>When your application is finished, go to the </a:t>
            </a:r>
            <a:r>
              <a:rPr lang="en-US" b="1" dirty="0" smtClean="0"/>
              <a:t>Adobe</a:t>
            </a:r>
            <a:r>
              <a:rPr lang="en-US" b="1" dirty="0"/>
              <a:t>® </a:t>
            </a:r>
            <a:r>
              <a:rPr lang="en-US" b="1" dirty="0" err="1"/>
              <a:t>PhoneGap</a:t>
            </a:r>
            <a:r>
              <a:rPr lang="en-US" b="1" dirty="0"/>
              <a:t>™ </a:t>
            </a:r>
            <a:r>
              <a:rPr lang="en-US" b="1" dirty="0" smtClean="0"/>
              <a:t>Build </a:t>
            </a:r>
            <a:r>
              <a:rPr lang="en-US" dirty="0" smtClean="0"/>
              <a:t>website</a:t>
            </a:r>
            <a:endParaRPr lang="en-US" dirty="0"/>
          </a:p>
          <a:p>
            <a:pPr lvl="1" eaLnBrk="1" hangingPunct="1">
              <a:lnSpc>
                <a:spcPct val="90000"/>
              </a:lnSpc>
            </a:pPr>
            <a:endParaRPr lang="en-US" dirty="0" smtClean="0"/>
          </a:p>
          <a:p>
            <a:pPr lvl="1" eaLnBrk="1" hangingPunct="1">
              <a:lnSpc>
                <a:spcPct val="90000"/>
              </a:lnSpc>
            </a:pPr>
            <a:r>
              <a:rPr lang="en-US" dirty="0" smtClean="0"/>
              <a:t>A free tool in the cloud to package </a:t>
            </a:r>
            <a:r>
              <a:rPr lang="en-US" dirty="0"/>
              <a:t>mobile </a:t>
            </a:r>
            <a:r>
              <a:rPr lang="en-US" dirty="0" smtClean="0"/>
              <a:t>apps</a:t>
            </a:r>
          </a:p>
          <a:p>
            <a:pPr lvl="1" eaLnBrk="1" hangingPunct="1">
              <a:lnSpc>
                <a:spcPct val="90000"/>
              </a:lnSpc>
            </a:pPr>
            <a:endParaRPr lang="en-US" dirty="0" smtClean="0"/>
          </a:p>
          <a:p>
            <a:pPr lvl="1" eaLnBrk="1" hangingPunct="1">
              <a:lnSpc>
                <a:spcPct val="90000"/>
              </a:lnSpc>
            </a:pPr>
            <a:endParaRPr lang="en-US" dirty="0"/>
          </a:p>
          <a:p>
            <a:pPr eaLnBrk="1" hangingPunct="1">
              <a:lnSpc>
                <a:spcPct val="90000"/>
              </a:lnSpc>
            </a:pPr>
            <a:r>
              <a:rPr lang="en-US" dirty="0" smtClean="0"/>
              <a:t>Use it to generate an Android, </a:t>
            </a:r>
            <a:r>
              <a:rPr lang="en-US" dirty="0" err="1" smtClean="0"/>
              <a:t>iOS</a:t>
            </a:r>
            <a:r>
              <a:rPr lang="en-US" dirty="0" smtClean="0"/>
              <a:t> and/or Windows Phone package</a:t>
            </a:r>
          </a:p>
        </p:txBody>
      </p:sp>
      <p:sp>
        <p:nvSpPr>
          <p:cNvPr id="4" name="Espace réservé du contenu 3"/>
          <p:cNvSpPr>
            <a:spLocks noGrp="1"/>
          </p:cNvSpPr>
          <p:nvPr>
            <p:ph sz="quarter" idx="13"/>
          </p:nvPr>
        </p:nvSpPr>
        <p:spPr/>
        <p:txBody>
          <a:bodyPr/>
          <a:lstStyle/>
          <a:p>
            <a:r>
              <a:rPr lang="en-US" dirty="0" smtClean="0"/>
              <a:t>Web Mobile</a:t>
            </a:r>
            <a:endParaRPr lang="fr-FR" dirty="0"/>
          </a:p>
        </p:txBody>
      </p:sp>
      <p:pic>
        <p:nvPicPr>
          <p:cNvPr id="6" name="Picture 2" descr="D:\Users\Renaud\Desktop\StageFinEtudesSupinfo\Icons-New\v3\Min\Exerci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68192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defTabSz="457200">
              <a:defRPr/>
            </a:pPr>
            <a:r>
              <a:rPr lang="en-US" sz="3600" b="1" dirty="0">
                <a:latin typeface="+mj-lt"/>
                <a:cs typeface="ＭＳ Ｐゴシック" charset="0"/>
              </a:rPr>
              <a:t>Evolution of </a:t>
            </a:r>
            <a:r>
              <a:rPr lang="en-US" sz="3600" b="1" dirty="0" smtClean="0">
                <a:latin typeface="+mj-lt"/>
                <a:cs typeface="ＭＳ Ｐゴシック" charset="0"/>
              </a:rPr>
              <a:t>Smartphones</a:t>
            </a:r>
            <a:endParaRPr lang="en-US" sz="3600" b="1" dirty="0">
              <a:latin typeface="+mj-lt"/>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Calibri"/>
                <a:cs typeface="Calibri"/>
              </a:rPr>
              <a:t>Introduction</a:t>
            </a:r>
            <a:endParaRPr kumimoji="0" lang="en-US" i="0" u="none" strike="noStrike" kern="1200" cap="none" spc="0" normalizeH="0" baseline="0" dirty="0" smtClean="0">
              <a:ln>
                <a:noFill/>
              </a:ln>
              <a:solidFill>
                <a:schemeClr val="tx1"/>
              </a:solidFill>
              <a:effectLst/>
              <a:uLnTx/>
              <a:uFillTx/>
              <a:latin typeface="Calibri"/>
              <a:cs typeface="Calibri"/>
            </a:endParaRPr>
          </a:p>
        </p:txBody>
      </p:sp>
      <p:sp>
        <p:nvSpPr>
          <p:cNvPr id="3" name="TextBox 2"/>
          <p:cNvSpPr txBox="1"/>
          <p:nvPr/>
        </p:nvSpPr>
        <p:spPr>
          <a:xfrm>
            <a:off x="2879304" y="1489348"/>
            <a:ext cx="6264696" cy="1200328"/>
          </a:xfrm>
          <a:prstGeom prst="rect">
            <a:avLst/>
          </a:prstGeom>
          <a:noFill/>
        </p:spPr>
        <p:txBody>
          <a:bodyPr wrap="square" rtlCol="0">
            <a:spAutoFit/>
          </a:bodyPr>
          <a:lstStyle/>
          <a:p>
            <a:pPr algn="r"/>
            <a:r>
              <a:rPr lang="en-US" sz="2400" b="1" dirty="0" smtClean="0"/>
              <a:t>Apple iPhone - </a:t>
            </a:r>
          </a:p>
          <a:p>
            <a:pPr algn="r"/>
            <a:r>
              <a:rPr lang="en-US" sz="2400" dirty="0" smtClean="0"/>
              <a:t>The first commercialized Apple smartphone.</a:t>
            </a:r>
          </a:p>
          <a:p>
            <a:pPr algn="r"/>
            <a:r>
              <a:rPr lang="en-US" sz="2400" dirty="0" smtClean="0"/>
              <a:t>Released in September 2007.</a:t>
            </a:r>
            <a:endParaRPr lang="en-US" sz="2400" dirty="0"/>
          </a:p>
        </p:txBody>
      </p:sp>
      <p:sp>
        <p:nvSpPr>
          <p:cNvPr id="6" name="TextBox 5"/>
          <p:cNvSpPr txBox="1"/>
          <p:nvPr/>
        </p:nvSpPr>
        <p:spPr>
          <a:xfrm>
            <a:off x="3456384" y="3217540"/>
            <a:ext cx="4211960" cy="2062103"/>
          </a:xfrm>
          <a:prstGeom prst="rect">
            <a:avLst/>
          </a:prstGeom>
          <a:noFill/>
        </p:spPr>
        <p:txBody>
          <a:bodyPr wrap="square" rtlCol="0">
            <a:spAutoFit/>
          </a:bodyPr>
          <a:lstStyle/>
          <a:p>
            <a:r>
              <a:rPr lang="en-US" sz="2000" b="1" dirty="0" smtClean="0"/>
              <a:t>Specifications:</a:t>
            </a:r>
          </a:p>
          <a:p>
            <a:r>
              <a:rPr lang="en-US" dirty="0" smtClean="0"/>
              <a:t>Operating System: iPhone OS</a:t>
            </a:r>
          </a:p>
          <a:p>
            <a:r>
              <a:rPr lang="en-US" dirty="0" smtClean="0"/>
              <a:t>CPU Clock: 412Mhz</a:t>
            </a:r>
          </a:p>
          <a:p>
            <a:r>
              <a:rPr lang="en-US" dirty="0" smtClean="0"/>
              <a:t>RAM: 128MB</a:t>
            </a:r>
          </a:p>
          <a:p>
            <a:r>
              <a:rPr lang="en-US" dirty="0" smtClean="0"/>
              <a:t>Storage: 4/8/16GB</a:t>
            </a:r>
          </a:p>
          <a:p>
            <a:r>
              <a:rPr lang="en-US" dirty="0" smtClean="0"/>
              <a:t>Display Diagonal: 3.5”</a:t>
            </a:r>
          </a:p>
          <a:p>
            <a:r>
              <a:rPr lang="en-US" dirty="0" smtClean="0"/>
              <a:t>Display Resolution: 320 x 480</a:t>
            </a:r>
            <a:endParaRPr lang="en-US" dirty="0"/>
          </a:p>
        </p:txBody>
      </p:sp>
      <p:pic>
        <p:nvPicPr>
          <p:cNvPr id="7" name="Picture 6"/>
          <p:cNvPicPr>
            <a:picLocks noChangeAspect="1"/>
          </p:cNvPicPr>
          <p:nvPr/>
        </p:nvPicPr>
        <p:blipFill>
          <a:blip r:embed="rId3"/>
          <a:stretch>
            <a:fillRect/>
          </a:stretch>
        </p:blipFill>
        <p:spPr>
          <a:xfrm>
            <a:off x="467544" y="1201316"/>
            <a:ext cx="2274300" cy="4032448"/>
          </a:xfrm>
          <a:prstGeom prst="rect">
            <a:avLst/>
          </a:prstGeom>
        </p:spPr>
      </p:pic>
      <p:pic>
        <p:nvPicPr>
          <p:cNvPr id="9" name="Picture 2" descr="D:\Users\Renaud\Desktop\StageFinEtudesSupinfo\Icons-New\v3\Min\Overview_SubjectPresent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9111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The end</a:t>
            </a:r>
            <a:endParaRPr lang="fr-FR" dirty="0"/>
          </a:p>
        </p:txBody>
      </p:sp>
      <p:sp>
        <p:nvSpPr>
          <p:cNvPr id="4" name="Espace réservé du contenu 3"/>
          <p:cNvSpPr>
            <a:spLocks noGrp="1"/>
          </p:cNvSpPr>
          <p:nvPr>
            <p:ph sz="quarter" idx="13"/>
          </p:nvPr>
        </p:nvSpPr>
        <p:spPr/>
        <p:txBody>
          <a:bodyPr/>
          <a:lstStyle/>
          <a:p>
            <a:r>
              <a:rPr lang="fr-FR" dirty="0" smtClean="0"/>
              <a:t>HTML </a:t>
            </a:r>
            <a:endParaRPr lang="fr-FR" dirty="0"/>
          </a:p>
        </p:txBody>
      </p:sp>
      <p:pic>
        <p:nvPicPr>
          <p:cNvPr id="16386" name="Picture 2" descr="D:\Users\Renaud\Desktop\StageFinEtudesSupinfo\Icons-New\v3\Min\Conclus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76" y="121568"/>
            <a:ext cx="647700" cy="647700"/>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a:spLocks noGrp="1"/>
          </p:cNvSpPr>
          <p:nvPr>
            <p:ph idx="1"/>
          </p:nvPr>
        </p:nvSpPr>
        <p:spPr>
          <a:xfrm>
            <a:off x="323528" y="1128713"/>
            <a:ext cx="8569647" cy="4230687"/>
          </a:xfrm>
        </p:spPr>
        <p:txBody>
          <a:bodyPr/>
          <a:lstStyle/>
          <a:p>
            <a:pPr marL="0" indent="0" algn="ctr">
              <a:buNone/>
            </a:pPr>
            <a:endParaRPr lang="fr-FR" sz="2400" dirty="0" smtClean="0"/>
          </a:p>
          <a:p>
            <a:pPr marL="0" indent="0" algn="ctr">
              <a:buNone/>
            </a:pPr>
            <a:endParaRPr lang="fr-FR" sz="2400" dirty="0"/>
          </a:p>
          <a:p>
            <a:pPr marL="0" indent="0" algn="ctr">
              <a:buNone/>
            </a:pPr>
            <a:endParaRPr lang="fr-FR" sz="4000" dirty="0" smtClean="0"/>
          </a:p>
          <a:p>
            <a:pPr marL="0" indent="0" algn="ctr">
              <a:buNone/>
            </a:pPr>
            <a:endParaRPr lang="fr-FR" sz="6000" i="1" dirty="0" smtClean="0"/>
          </a:p>
          <a:p>
            <a:pPr marL="0" indent="0" algn="ctr">
              <a:buNone/>
            </a:pPr>
            <a:r>
              <a:rPr lang="fr-FR" sz="6000" i="1" dirty="0" err="1" smtClean="0"/>
              <a:t>Thanks</a:t>
            </a:r>
            <a:r>
              <a:rPr lang="fr-FR" sz="6000" i="1" dirty="0" smtClean="0"/>
              <a:t> for </a:t>
            </a:r>
            <a:r>
              <a:rPr lang="fr-FR" sz="6000" i="1" dirty="0" err="1" smtClean="0"/>
              <a:t>your</a:t>
            </a:r>
            <a:r>
              <a:rPr lang="fr-FR" sz="6000" i="1" dirty="0" smtClean="0"/>
              <a:t> attention</a:t>
            </a:r>
            <a:endParaRPr lang="fr-FR" sz="6000" i="1" dirty="0"/>
          </a:p>
        </p:txBody>
      </p:sp>
      <p:pic>
        <p:nvPicPr>
          <p:cNvPr id="6" name="Image 5" descr="SUPINFO_SIgnOfSuccess_Noi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800" y="2353444"/>
            <a:ext cx="3065323" cy="1620924"/>
          </a:xfrm>
          <a:prstGeom prst="rect">
            <a:avLst/>
          </a:prstGeom>
        </p:spPr>
      </p:pic>
    </p:spTree>
    <p:extLst>
      <p:ext uri="{BB962C8B-B14F-4D97-AF65-F5344CB8AC3E}">
        <p14:creationId xmlns:p14="http://schemas.microsoft.com/office/powerpoint/2010/main" val="198000385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UPINFOThem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cac1e2cd-caea-4862-842c-e8cbcf68099c">
      <UserInfo>
        <DisplayName/>
        <AccountId xsi:nil="true"/>
        <AccountType/>
      </UserInfo>
    </SharedWithUsers>
    <SharingHintHash xmlns="cac1e2cd-caea-4862-842c-e8cbcf68099c">218621816</SharingHintHash>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4A719B0F9A0F047AFDFAEEE7580822F" ma:contentTypeVersion="3" ma:contentTypeDescription="Crée un document." ma:contentTypeScope="" ma:versionID="6907e0c51636234d98ef766f73ad95f5">
  <xsd:schema xmlns:xsd="http://www.w3.org/2001/XMLSchema" xmlns:xs="http://www.w3.org/2001/XMLSchema" xmlns:p="http://schemas.microsoft.com/office/2006/metadata/properties" xmlns:ns2="cac1e2cd-caea-4862-842c-e8cbcf68099c" targetNamespace="http://schemas.microsoft.com/office/2006/metadata/properties" ma:root="true" ma:fieldsID="36c4a443992d277df22de6cb712424a7" ns2:_="">
    <xsd:import namespace="cac1e2cd-caea-4862-842c-e8cbcf68099c"/>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c1e2cd-caea-4862-842c-e8cbcf68099c"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Partage du hachage d’indicateur" ma:internalName="SharingHintHash" ma:readOnly="true">
      <xsd:simpleType>
        <xsd:restriction base="dms:Text"/>
      </xsd:simpleType>
    </xsd:element>
    <xsd:element name="SharedWithDetails" ma:index="10"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6060CA8-6DEE-4804-94DF-3C41ABDC92BE}"/>
</file>

<file path=customXml/itemProps2.xml><?xml version="1.0" encoding="utf-8"?>
<ds:datastoreItem xmlns:ds="http://schemas.openxmlformats.org/officeDocument/2006/customXml" ds:itemID="{F7371EE8-20CA-4DF5-A987-50B5BF00DBB5}"/>
</file>

<file path=customXml/itemProps3.xml><?xml version="1.0" encoding="utf-8"?>
<ds:datastoreItem xmlns:ds="http://schemas.openxmlformats.org/officeDocument/2006/customXml" ds:itemID="{AE318FD9-32C2-4FE8-81DC-C6048FE2B161}"/>
</file>

<file path=docProps/app.xml><?xml version="1.0" encoding="utf-8"?>
<Properties xmlns="http://schemas.openxmlformats.org/officeDocument/2006/extended-properties" xmlns:vt="http://schemas.openxmlformats.org/officeDocument/2006/docPropsVTypes">
  <Template>SUPINFOTheme.thmx</Template>
  <TotalTime>0</TotalTime>
  <Words>5181</Words>
  <Application>Microsoft Macintosh PowerPoint</Application>
  <PresentationFormat>On-screen Show (16:10)</PresentationFormat>
  <Paragraphs>1097</Paragraphs>
  <Slides>90</Slides>
  <Notes>81</Notes>
  <HiddenSlides>0</HiddenSlides>
  <MMClips>0</MMClips>
  <ScaleCrop>false</ScaleCrop>
  <HeadingPairs>
    <vt:vector size="4" baseType="variant">
      <vt:variant>
        <vt:lpstr>Theme</vt:lpstr>
      </vt:variant>
      <vt:variant>
        <vt:i4>1</vt:i4>
      </vt:variant>
      <vt:variant>
        <vt:lpstr>Slide Titles</vt:lpstr>
      </vt:variant>
      <vt:variant>
        <vt:i4>90</vt:i4>
      </vt:variant>
    </vt:vector>
  </HeadingPairs>
  <TitlesOfParts>
    <vt:vector size="91" baseType="lpstr">
      <vt:lpstr>SUPINFOTheme</vt:lpstr>
      <vt:lpstr>PowerPoint Presentation</vt:lpstr>
      <vt:lpstr>PowerPoint Presentation</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Five major mobile browser use chart</vt:lpstr>
      <vt:lpstr>specifications History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Good Practices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Jquery mobile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Web mobile  frameworks</vt:lpstr>
      <vt:lpstr>PowerPoint Presentation</vt:lpstr>
      <vt:lpstr>PowerPoint Presentation</vt:lpstr>
      <vt:lpstr>PowerPoint Presentation</vt:lpstr>
      <vt:lpstr>PowerPoint Presentation</vt:lpstr>
      <vt:lpstr>PowerPoint Presentation</vt:lpstr>
      <vt:lpstr>PowerPoint Presentation</vt:lpstr>
      <vt:lpstr>Exercises (1/3)</vt:lpstr>
      <vt:lpstr>Exercises (2/3)</vt:lpstr>
      <vt:lpstr>Exercises (3/3)</vt:lpstr>
      <vt:lpstr>The end</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SUPINFO E-Learning Course Template</dc:title>
  <dc:subject>Template 2006 for SUPINFo courses &amp; Presentations</dc:subject>
  <dc:creator/>
  <cp:keywords>SUPINFO E-Learning Template</cp:keywords>
  <cp:lastModifiedBy/>
  <cp:revision>276</cp:revision>
  <dcterms:created xsi:type="dcterms:W3CDTF">2010-02-28T17:00:24Z</dcterms:created>
  <dcterms:modified xsi:type="dcterms:W3CDTF">2014-10-03T11:50:19Z</dcterms:modified>
  <cp:category>SUPINFO PowerPoint 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0x010100D4A719B0F9A0F047AFDFAEEE7580822F</vt:lpwstr>
  </property>
</Properties>
</file>